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360" r:id="rId3"/>
    <p:sldId id="329" r:id="rId4"/>
    <p:sldId id="363" r:id="rId5"/>
    <p:sldId id="341" r:id="rId6"/>
    <p:sldId id="342" r:id="rId7"/>
    <p:sldId id="344" r:id="rId8"/>
    <p:sldId id="261" r:id="rId9"/>
    <p:sldId id="345" r:id="rId10"/>
    <p:sldId id="346" r:id="rId11"/>
    <p:sldId id="330" r:id="rId12"/>
    <p:sldId id="347" r:id="rId13"/>
    <p:sldId id="262" r:id="rId14"/>
    <p:sldId id="348" r:id="rId15"/>
    <p:sldId id="267" r:id="rId16"/>
    <p:sldId id="349" r:id="rId17"/>
    <p:sldId id="351" r:id="rId18"/>
    <p:sldId id="270" r:id="rId19"/>
    <p:sldId id="350" r:id="rId20"/>
    <p:sldId id="271" r:id="rId21"/>
    <p:sldId id="331" r:id="rId22"/>
    <p:sldId id="272" r:id="rId23"/>
    <p:sldId id="273" r:id="rId24"/>
    <p:sldId id="274" r:id="rId25"/>
    <p:sldId id="332" r:id="rId26"/>
    <p:sldId id="275" r:id="rId27"/>
    <p:sldId id="353" r:id="rId28"/>
    <p:sldId id="278" r:id="rId29"/>
    <p:sldId id="281" r:id="rId30"/>
    <p:sldId id="333" r:id="rId31"/>
    <p:sldId id="283" r:id="rId32"/>
    <p:sldId id="289" r:id="rId33"/>
    <p:sldId id="285" r:id="rId34"/>
    <p:sldId id="286" r:id="rId35"/>
    <p:sldId id="287" r:id="rId36"/>
    <p:sldId id="288" r:id="rId37"/>
    <p:sldId id="335" r:id="rId38"/>
    <p:sldId id="340" r:id="rId39"/>
    <p:sldId id="290" r:id="rId40"/>
    <p:sldId id="291" r:id="rId41"/>
    <p:sldId id="292" r:id="rId42"/>
    <p:sldId id="294" r:id="rId43"/>
    <p:sldId id="364" r:id="rId44"/>
    <p:sldId id="336" r:id="rId45"/>
    <p:sldId id="295" r:id="rId46"/>
    <p:sldId id="300" r:id="rId47"/>
    <p:sldId id="301" r:id="rId48"/>
    <p:sldId id="354" r:id="rId49"/>
    <p:sldId id="338" r:id="rId50"/>
    <p:sldId id="355" r:id="rId51"/>
    <p:sldId id="305" r:id="rId52"/>
    <p:sldId id="306" r:id="rId53"/>
    <p:sldId id="307" r:id="rId54"/>
    <p:sldId id="308" r:id="rId55"/>
    <p:sldId id="309" r:id="rId56"/>
    <p:sldId id="310" r:id="rId57"/>
    <p:sldId id="312" r:id="rId58"/>
    <p:sldId id="313" r:id="rId59"/>
    <p:sldId id="314" r:id="rId60"/>
    <p:sldId id="339" r:id="rId61"/>
    <p:sldId id="356" r:id="rId62"/>
    <p:sldId id="357" r:id="rId63"/>
    <p:sldId id="358" r:id="rId64"/>
    <p:sldId id="361" r:id="rId65"/>
    <p:sldId id="317" r:id="rId66"/>
    <p:sldId id="318" r:id="rId67"/>
    <p:sldId id="319" r:id="rId68"/>
    <p:sldId id="321" r:id="rId69"/>
    <p:sldId id="322" r:id="rId70"/>
    <p:sldId id="323" r:id="rId71"/>
    <p:sldId id="362" r:id="rId72"/>
    <p:sldId id="365" r:id="rId73"/>
    <p:sldId id="366"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3237" autoAdjust="0"/>
  </p:normalViewPr>
  <p:slideViewPr>
    <p:cSldViewPr snapToGrid="0">
      <p:cViewPr varScale="1">
        <p:scale>
          <a:sx n="83" d="100"/>
          <a:sy n="83" d="100"/>
        </p:scale>
        <p:origin x="658" y="67"/>
      </p:cViewPr>
      <p:guideLst/>
    </p:cSldViewPr>
  </p:slideViewPr>
  <p:notesTextViewPr>
    <p:cViewPr>
      <p:scale>
        <a:sx n="1" d="1"/>
        <a:sy n="1" d="1"/>
      </p:scale>
      <p:origin x="0" y="0"/>
    </p:cViewPr>
  </p:notesTextViewPr>
  <p:sorterViewPr>
    <p:cViewPr varScale="1">
      <p:scale>
        <a:sx n="100" d="100"/>
        <a:sy n="100" d="100"/>
      </p:scale>
      <p:origin x="0" y="-22579"/>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3DA9C2-0A91-4A6C-96F7-FAE29617ABEB}" type="datetimeFigureOut">
              <a:rPr lang="zh-CN" altLang="en-US" smtClean="0"/>
              <a:t>2023/11/10 Friday</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D7A84-C6B9-4796-A526-CA877CA25617}" type="slidenum">
              <a:rPr lang="zh-CN" altLang="en-US" smtClean="0"/>
              <a:t>‹#›</a:t>
            </a:fld>
            <a:endParaRPr lang="zh-CN" altLang="en-US"/>
          </a:p>
        </p:txBody>
      </p:sp>
    </p:spTree>
    <p:extLst>
      <p:ext uri="{BB962C8B-B14F-4D97-AF65-F5344CB8AC3E}">
        <p14:creationId xmlns:p14="http://schemas.microsoft.com/office/powerpoint/2010/main" val="3987793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5ED7A84-C6B9-4796-A526-CA877CA25617}" type="slidenum">
              <a:rPr lang="zh-CN" altLang="en-US" smtClean="0"/>
              <a:t>3</a:t>
            </a:fld>
            <a:endParaRPr lang="zh-CN" altLang="en-US"/>
          </a:p>
        </p:txBody>
      </p:sp>
    </p:spTree>
    <p:extLst>
      <p:ext uri="{BB962C8B-B14F-4D97-AF65-F5344CB8AC3E}">
        <p14:creationId xmlns:p14="http://schemas.microsoft.com/office/powerpoint/2010/main" val="3567422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癌症到底有几个决定因素，一般而言可以假定每个因素的出现随时间正相关</a:t>
            </a:r>
            <a:endParaRPr lang="zh-CN" altLang="en-US" dirty="0"/>
          </a:p>
        </p:txBody>
      </p:sp>
      <p:sp>
        <p:nvSpPr>
          <p:cNvPr id="4" name="Slide Number Placeholder 3"/>
          <p:cNvSpPr>
            <a:spLocks noGrp="1"/>
          </p:cNvSpPr>
          <p:nvPr>
            <p:ph type="sldNum" sz="quarter" idx="10"/>
          </p:nvPr>
        </p:nvSpPr>
        <p:spPr/>
        <p:txBody>
          <a:bodyPr/>
          <a:lstStyle/>
          <a:p>
            <a:fld id="{D5ED7A84-C6B9-4796-A526-CA877CA25617}" type="slidenum">
              <a:rPr lang="zh-CN" altLang="en-US" smtClean="0"/>
              <a:t>17</a:t>
            </a:fld>
            <a:endParaRPr lang="zh-CN" altLang="en-US"/>
          </a:p>
        </p:txBody>
      </p:sp>
    </p:spTree>
    <p:extLst>
      <p:ext uri="{BB962C8B-B14F-4D97-AF65-F5344CB8AC3E}">
        <p14:creationId xmlns:p14="http://schemas.microsoft.com/office/powerpoint/2010/main" val="171851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8A17A4-30CB-4AF9-BC5C-BB9FDC010914}" type="slidenum">
              <a:rPr lang="en-US" altLang="zh-CN"/>
              <a:pPr/>
              <a:t>18</a:t>
            </a:fld>
            <a:endParaRPr lang="en-US" altLang="zh-CN"/>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smtClean="0">
                <a:solidFill>
                  <a:srgbClr val="FF0000"/>
                </a:solidFill>
              </a:rPr>
              <a:t>有</a:t>
            </a:r>
            <a:r>
              <a:rPr lang="zh-CN" altLang="en-US" sz="1200" b="1" dirty="0" smtClean="0">
                <a:solidFill>
                  <a:srgbClr val="FF0000"/>
                </a:solidFill>
              </a:rPr>
              <a:t>些科学发现看起来似乎</a:t>
            </a:r>
            <a:r>
              <a:rPr lang="en-US" altLang="zh-CN" sz="1200" b="1" dirty="0" smtClean="0">
                <a:solidFill>
                  <a:srgbClr val="FF0000"/>
                </a:solidFill>
              </a:rPr>
              <a:t>very simple</a:t>
            </a:r>
            <a:r>
              <a:rPr lang="zh-CN" altLang="en-US" sz="1200" b="1" dirty="0" smtClean="0">
                <a:solidFill>
                  <a:srgbClr val="FF0000"/>
                </a:solidFill>
              </a:rPr>
              <a:t>，实际上意义非常大！！</a:t>
            </a:r>
            <a:endParaRPr lang="zh-CN" altLang="zh-CN" dirty="0"/>
          </a:p>
        </p:txBody>
      </p:sp>
    </p:spTree>
    <p:extLst>
      <p:ext uri="{BB962C8B-B14F-4D97-AF65-F5344CB8AC3E}">
        <p14:creationId xmlns:p14="http://schemas.microsoft.com/office/powerpoint/2010/main" val="183062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RB</a:t>
            </a:r>
            <a:r>
              <a:rPr lang="zh-CN" altLang="en-US" dirty="0" smtClean="0"/>
              <a:t> </a:t>
            </a:r>
            <a:r>
              <a:rPr lang="en-US" altLang="zh-CN" dirty="0" smtClean="0"/>
              <a:t>gene was cloned by Weinberg and others in</a:t>
            </a:r>
            <a:r>
              <a:rPr lang="en-US" altLang="zh-CN" baseline="0" dirty="0" smtClean="0"/>
              <a:t> 1986</a:t>
            </a:r>
            <a:endParaRPr lang="zh-CN" altLang="en-US" dirty="0"/>
          </a:p>
        </p:txBody>
      </p:sp>
      <p:sp>
        <p:nvSpPr>
          <p:cNvPr id="4" name="Slide Number Placeholder 3"/>
          <p:cNvSpPr>
            <a:spLocks noGrp="1"/>
          </p:cNvSpPr>
          <p:nvPr>
            <p:ph type="sldNum" sz="quarter" idx="10"/>
          </p:nvPr>
        </p:nvSpPr>
        <p:spPr/>
        <p:txBody>
          <a:bodyPr/>
          <a:lstStyle/>
          <a:p>
            <a:fld id="{D5ED7A84-C6B9-4796-A526-CA877CA25617}" type="slidenum">
              <a:rPr lang="zh-CN" altLang="en-US" smtClean="0"/>
              <a:t>19</a:t>
            </a:fld>
            <a:endParaRPr lang="zh-CN" altLang="en-US"/>
          </a:p>
        </p:txBody>
      </p:sp>
    </p:spTree>
    <p:extLst>
      <p:ext uri="{BB962C8B-B14F-4D97-AF65-F5344CB8AC3E}">
        <p14:creationId xmlns:p14="http://schemas.microsoft.com/office/powerpoint/2010/main" val="2844046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86CFEC-7F6C-458A-8560-5325BB2CAEC3}" type="slidenum">
              <a:rPr lang="en-US" altLang="zh-CN"/>
              <a:pPr/>
              <a:t>20</a:t>
            </a:fld>
            <a:endParaRPr lang="en-US" altLang="zh-CN"/>
          </a:p>
        </p:txBody>
      </p:sp>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p:txBody>
          <a:bodyPr/>
          <a:lstStyle/>
          <a:p>
            <a:r>
              <a:rPr lang="zh-CN" altLang="en-US" dirty="0" smtClean="0"/>
              <a:t>目前对</a:t>
            </a:r>
            <a:r>
              <a:rPr lang="en-US" altLang="zh-CN" dirty="0" smtClean="0"/>
              <a:t>retinoblastoma</a:t>
            </a:r>
            <a:r>
              <a:rPr lang="zh-CN" altLang="en-US" dirty="0" smtClean="0"/>
              <a:t>发病原因的理解</a:t>
            </a:r>
            <a:endParaRPr lang="zh-CN" altLang="zh-CN" dirty="0"/>
          </a:p>
        </p:txBody>
      </p:sp>
    </p:spTree>
    <p:extLst>
      <p:ext uri="{BB962C8B-B14F-4D97-AF65-F5344CB8AC3E}">
        <p14:creationId xmlns:p14="http://schemas.microsoft.com/office/powerpoint/2010/main" val="4067937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How</a:t>
            </a:r>
            <a:r>
              <a:rPr lang="zh-CN" altLang="en-US" dirty="0" smtClean="0"/>
              <a:t> </a:t>
            </a:r>
            <a:r>
              <a:rPr lang="en-US" altLang="zh-CN" dirty="0" smtClean="0"/>
              <a:t>the</a:t>
            </a:r>
            <a:r>
              <a:rPr lang="zh-CN" altLang="en-US" dirty="0" smtClean="0"/>
              <a:t> </a:t>
            </a:r>
            <a:r>
              <a:rPr lang="en-US" altLang="zh-CN" dirty="0" smtClean="0"/>
              <a:t>two hits become</a:t>
            </a:r>
            <a:r>
              <a:rPr lang="en-US" altLang="zh-CN" baseline="0" dirty="0" smtClean="0"/>
              <a:t> realized? First come from mutation or inheritance, the other come from?  </a:t>
            </a:r>
            <a:r>
              <a:rPr lang="en-US" altLang="zh-CN" dirty="0" smtClean="0"/>
              <a:t>Besides mutation, other clever ways to loss tumor suppressor genetically by cancer cells…</a:t>
            </a: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D5ED7A84-C6B9-4796-A526-CA877CA25617}" type="slidenum">
              <a:rPr lang="zh-CN" altLang="en-US" smtClean="0"/>
              <a:t>21</a:t>
            </a:fld>
            <a:endParaRPr lang="zh-CN" altLang="en-US"/>
          </a:p>
        </p:txBody>
      </p:sp>
    </p:spTree>
    <p:extLst>
      <p:ext uri="{BB962C8B-B14F-4D97-AF65-F5344CB8AC3E}">
        <p14:creationId xmlns:p14="http://schemas.microsoft.com/office/powerpoint/2010/main" val="3315469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3DBF67-AD57-482B-83A0-959FA76BCAD2}" type="slidenum">
              <a:rPr lang="en-US" altLang="zh-CN"/>
              <a:pPr/>
              <a:t>22</a:t>
            </a:fld>
            <a:endParaRPr lang="en-US" altLang="zh-CN"/>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61043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11F1BB-FE00-4CB2-9493-ED7102A69DB5}" type="slidenum">
              <a:rPr lang="en-US" altLang="zh-CN"/>
              <a:pPr/>
              <a:t>23</a:t>
            </a:fld>
            <a:endParaRPr lang="en-US" altLang="zh-CN"/>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7340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16771D-B357-45A3-A07D-4C10BD245F96}" type="slidenum">
              <a:rPr lang="en-US" altLang="zh-CN"/>
              <a:pPr/>
              <a:t>24</a:t>
            </a:fld>
            <a:endParaRPr lang="en-US" altLang="zh-CN"/>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40312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249CFA-548A-485C-B6B4-260C54015078}" type="slidenum">
              <a:rPr lang="en-US" altLang="zh-CN"/>
              <a:pPr/>
              <a:t>26</a:t>
            </a:fld>
            <a:endParaRPr lang="en-US" altLang="zh-CN"/>
          </a:p>
        </p:txBody>
      </p:sp>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4042433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大部分</a:t>
            </a:r>
            <a:r>
              <a:rPr lang="en-US" altLang="zh-CN" dirty="0" smtClean="0"/>
              <a:t>LOH</a:t>
            </a:r>
            <a:r>
              <a:rPr lang="zh-CN" altLang="en-US" dirty="0" smtClean="0"/>
              <a:t>并不能通过简单核型分析来发现</a:t>
            </a:r>
            <a:endParaRPr lang="zh-CN" altLang="en-US" dirty="0"/>
          </a:p>
        </p:txBody>
      </p:sp>
      <p:sp>
        <p:nvSpPr>
          <p:cNvPr id="4" name="Slide Number Placeholder 3"/>
          <p:cNvSpPr>
            <a:spLocks noGrp="1"/>
          </p:cNvSpPr>
          <p:nvPr>
            <p:ph type="sldNum" sz="quarter" idx="10"/>
          </p:nvPr>
        </p:nvSpPr>
        <p:spPr/>
        <p:txBody>
          <a:bodyPr/>
          <a:lstStyle/>
          <a:p>
            <a:fld id="{D5ED7A84-C6B9-4796-A526-CA877CA25617}" type="slidenum">
              <a:rPr lang="zh-CN" altLang="en-US" smtClean="0"/>
              <a:t>27</a:t>
            </a:fld>
            <a:endParaRPr lang="zh-CN" altLang="en-US"/>
          </a:p>
        </p:txBody>
      </p:sp>
    </p:spTree>
    <p:extLst>
      <p:ext uri="{BB962C8B-B14F-4D97-AF65-F5344CB8AC3E}">
        <p14:creationId xmlns:p14="http://schemas.microsoft.com/office/powerpoint/2010/main" val="1266289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Cell fusion</a:t>
            </a:r>
            <a:r>
              <a:rPr lang="zh-CN" altLang="en-US" dirty="0" smtClean="0"/>
              <a:t>是一个很有意思的实验技术，最成功利用是制备杂交瘤，生产单克隆抗体；</a:t>
            </a:r>
            <a:r>
              <a:rPr lang="en-US" altLang="zh-CN" dirty="0" smtClean="0"/>
              <a:t>cell fusion technique play an important role in identifying</a:t>
            </a:r>
            <a:r>
              <a:rPr lang="en-US" altLang="zh-CN" baseline="0" dirty="0" smtClean="0"/>
              <a:t> cell cycle controlling machinery. </a:t>
            </a:r>
            <a:r>
              <a:rPr lang="en-US" altLang="zh-CN" dirty="0" smtClean="0"/>
              <a:t>cell fusion also happens in real physiological conditions, like muscle formation. </a:t>
            </a:r>
            <a:endParaRPr lang="zh-CN" altLang="en-US" dirty="0"/>
          </a:p>
        </p:txBody>
      </p:sp>
      <p:sp>
        <p:nvSpPr>
          <p:cNvPr id="4" name="Slide Number Placeholder 3"/>
          <p:cNvSpPr>
            <a:spLocks noGrp="1"/>
          </p:cNvSpPr>
          <p:nvPr>
            <p:ph type="sldNum" sz="quarter" idx="10"/>
          </p:nvPr>
        </p:nvSpPr>
        <p:spPr/>
        <p:txBody>
          <a:bodyPr/>
          <a:lstStyle/>
          <a:p>
            <a:fld id="{D5ED7A84-C6B9-4796-A526-CA877CA25617}" type="slidenum">
              <a:rPr lang="zh-CN" altLang="en-US" smtClean="0"/>
              <a:t>6</a:t>
            </a:fld>
            <a:endParaRPr lang="zh-CN" altLang="en-US"/>
          </a:p>
        </p:txBody>
      </p:sp>
    </p:spTree>
    <p:extLst>
      <p:ext uri="{BB962C8B-B14F-4D97-AF65-F5344CB8AC3E}">
        <p14:creationId xmlns:p14="http://schemas.microsoft.com/office/powerpoint/2010/main" val="3375614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34C52C-6086-4739-9D76-AEDFDF249561}" type="slidenum">
              <a:rPr lang="en-US" altLang="zh-CN"/>
              <a:pPr/>
              <a:t>28</a:t>
            </a:fld>
            <a:endParaRPr lang="en-US" altLang="zh-CN"/>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54838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ADA7F4-73B4-4FA5-8D8B-3873C0BEEF0B}" type="slidenum">
              <a:rPr lang="en-US" altLang="zh-CN"/>
              <a:pPr/>
              <a:t>29</a:t>
            </a:fld>
            <a:endParaRPr lang="en-US" altLang="zh-CN"/>
          </a:p>
        </p:txBody>
      </p:sp>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p:txBody>
          <a:bodyPr/>
          <a:lstStyle/>
          <a:p>
            <a:r>
              <a:rPr lang="zh-CN" altLang="en-US" dirty="0" smtClean="0"/>
              <a:t>不同</a:t>
            </a:r>
            <a:r>
              <a:rPr lang="en-US" altLang="zh-CN" dirty="0" smtClean="0">
                <a:solidFill>
                  <a:srgbClr val="000000"/>
                </a:solidFill>
                <a:latin typeface="UtopiaStd-Regular"/>
              </a:rPr>
              <a:t>retinoblastoma</a:t>
            </a:r>
            <a:r>
              <a:rPr lang="zh-CN" altLang="en-US" dirty="0" smtClean="0">
                <a:solidFill>
                  <a:srgbClr val="000000"/>
                </a:solidFill>
                <a:latin typeface="UtopiaStd-Regular"/>
              </a:rPr>
              <a:t>病人，删除的具体</a:t>
            </a:r>
            <a:r>
              <a:rPr lang="en-US" altLang="zh-CN" dirty="0" smtClean="0">
                <a:solidFill>
                  <a:srgbClr val="000000"/>
                </a:solidFill>
                <a:latin typeface="UtopiaStd-Regular"/>
              </a:rPr>
              <a:t>DNA</a:t>
            </a:r>
            <a:r>
              <a:rPr lang="zh-CN" altLang="en-US" dirty="0" smtClean="0">
                <a:solidFill>
                  <a:srgbClr val="000000"/>
                </a:solidFill>
                <a:latin typeface="UtopiaStd-Regular"/>
              </a:rPr>
              <a:t>区域不一样</a:t>
            </a:r>
            <a:endParaRPr lang="zh-CN" altLang="zh-CN" dirty="0"/>
          </a:p>
        </p:txBody>
      </p:sp>
    </p:spTree>
    <p:extLst>
      <p:ext uri="{BB962C8B-B14F-4D97-AF65-F5344CB8AC3E}">
        <p14:creationId xmlns:p14="http://schemas.microsoft.com/office/powerpoint/2010/main" val="855645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常规遗传定位实验，目的是寻找未知的基因</a:t>
            </a:r>
            <a:endParaRPr lang="zh-CN" altLang="en-US" dirty="0"/>
          </a:p>
        </p:txBody>
      </p:sp>
      <p:sp>
        <p:nvSpPr>
          <p:cNvPr id="4" name="Slide Number Placeholder 3"/>
          <p:cNvSpPr>
            <a:spLocks noGrp="1"/>
          </p:cNvSpPr>
          <p:nvPr>
            <p:ph type="sldNum" sz="quarter" idx="10"/>
          </p:nvPr>
        </p:nvSpPr>
        <p:spPr/>
        <p:txBody>
          <a:bodyPr/>
          <a:lstStyle/>
          <a:p>
            <a:fld id="{D5ED7A84-C6B9-4796-A526-CA877CA25617}" type="slidenum">
              <a:rPr lang="zh-CN" altLang="en-US" smtClean="0"/>
              <a:t>30</a:t>
            </a:fld>
            <a:endParaRPr lang="zh-CN" altLang="en-US"/>
          </a:p>
        </p:txBody>
      </p:sp>
    </p:spTree>
    <p:extLst>
      <p:ext uri="{BB962C8B-B14F-4D97-AF65-F5344CB8AC3E}">
        <p14:creationId xmlns:p14="http://schemas.microsoft.com/office/powerpoint/2010/main" val="353101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1D85D6-6BF8-4D28-AA1F-467DC7258F14}" type="slidenum">
              <a:rPr lang="en-US" altLang="zh-CN"/>
              <a:pPr/>
              <a:t>31</a:t>
            </a:fld>
            <a:endParaRPr lang="en-US" altLang="zh-CN"/>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Restriction fragment length polymorphism (RFLP)</a:t>
            </a:r>
            <a:r>
              <a:rPr lang="zh-CN" altLang="en-US" dirty="0" smtClean="0">
                <a:latin typeface="Arial Unicode MS" panose="020B0604020202020204" pitchFamily="34" charset="-122"/>
                <a:ea typeface="Arial Unicode MS" panose="020B0604020202020204" pitchFamily="34" charset="-122"/>
                <a:cs typeface="Arial Unicode MS" panose="020B0604020202020204" pitchFamily="34" charset="-122"/>
              </a:rPr>
              <a:t>位点少，定位精度不高</a:t>
            </a:r>
            <a:endParaRPr lang="zh-CN" altLang="zh-CN" dirty="0"/>
          </a:p>
        </p:txBody>
      </p:sp>
    </p:spTree>
    <p:extLst>
      <p:ext uri="{BB962C8B-B14F-4D97-AF65-F5344CB8AC3E}">
        <p14:creationId xmlns:p14="http://schemas.microsoft.com/office/powerpoint/2010/main" val="2451657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635DCA-4C1F-4BFF-9B13-EAD6C61184CA}" type="slidenum">
              <a:rPr lang="en-US" altLang="zh-CN"/>
              <a:pPr/>
              <a:t>32</a:t>
            </a:fld>
            <a:endParaRPr lang="en-US" altLang="zh-CN"/>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altLang="zh-CN" dirty="0" smtClean="0"/>
              <a:t>SNP</a:t>
            </a:r>
            <a:r>
              <a:rPr lang="zh-CN" altLang="en-US" dirty="0" smtClean="0"/>
              <a:t>是目前遗传基因定位最常用的标记</a:t>
            </a:r>
            <a:endParaRPr lang="zh-CN" altLang="zh-CN" dirty="0"/>
          </a:p>
        </p:txBody>
      </p:sp>
    </p:spTree>
    <p:extLst>
      <p:ext uri="{BB962C8B-B14F-4D97-AF65-F5344CB8AC3E}">
        <p14:creationId xmlns:p14="http://schemas.microsoft.com/office/powerpoint/2010/main" val="1742019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197AF7-BBE0-4C2D-A6D0-45C03BB364EC}" type="slidenum">
              <a:rPr lang="en-US" altLang="zh-CN"/>
              <a:pPr/>
              <a:t>33</a:t>
            </a:fld>
            <a:endParaRPr lang="en-US" altLang="zh-CN"/>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43068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91852E-C641-476D-AB69-5C6078921315}" type="slidenum">
              <a:rPr lang="en-US" altLang="zh-CN"/>
              <a:pPr/>
              <a:t>34</a:t>
            </a:fld>
            <a:endParaRPr lang="en-US" altLang="zh-CN"/>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098627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4E0929-95A0-4584-A833-F66BFD3691E4}" type="slidenum">
              <a:rPr lang="en-US" altLang="zh-CN"/>
              <a:pPr/>
              <a:t>35</a:t>
            </a:fld>
            <a:endParaRPr lang="en-US" altLang="zh-CN"/>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739615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931FCA-9880-48D0-B646-90D45D7AF346}" type="slidenum">
              <a:rPr lang="en-US" altLang="zh-CN"/>
              <a:pPr/>
              <a:t>36</a:t>
            </a:fld>
            <a:endParaRPr lang="en-US" altLang="zh-CN"/>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05207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前面提到</a:t>
            </a:r>
            <a:r>
              <a:rPr lang="en-US" altLang="zh-CN" dirty="0" smtClean="0"/>
              <a:t>TSG</a:t>
            </a:r>
            <a:r>
              <a:rPr lang="zh-CN" altLang="en-US" dirty="0" smtClean="0"/>
              <a:t>基因</a:t>
            </a:r>
            <a:r>
              <a:rPr lang="en-US" altLang="zh-CN" dirty="0" smtClean="0"/>
              <a:t>LOH</a:t>
            </a:r>
            <a:r>
              <a:rPr lang="zh-CN" altLang="en-US" dirty="0" smtClean="0"/>
              <a:t>失活，另一种</a:t>
            </a:r>
            <a:r>
              <a:rPr lang="en-US" altLang="zh-CN" dirty="0" smtClean="0"/>
              <a:t>TSG</a:t>
            </a:r>
            <a:r>
              <a:rPr lang="zh-CN" altLang="en-US" dirty="0" smtClean="0"/>
              <a:t>功能失活的方式：启动子甲基化修饰，除此之外。。。</a:t>
            </a:r>
            <a:endParaRPr lang="zh-CN" altLang="en-US" dirty="0"/>
          </a:p>
        </p:txBody>
      </p:sp>
      <p:sp>
        <p:nvSpPr>
          <p:cNvPr id="4" name="Slide Number Placeholder 3"/>
          <p:cNvSpPr>
            <a:spLocks noGrp="1"/>
          </p:cNvSpPr>
          <p:nvPr>
            <p:ph type="sldNum" sz="quarter" idx="10"/>
          </p:nvPr>
        </p:nvSpPr>
        <p:spPr/>
        <p:txBody>
          <a:bodyPr/>
          <a:lstStyle/>
          <a:p>
            <a:fld id="{D5ED7A84-C6B9-4796-A526-CA877CA25617}" type="slidenum">
              <a:rPr lang="zh-CN" altLang="en-US" smtClean="0"/>
              <a:t>37</a:t>
            </a:fld>
            <a:endParaRPr lang="zh-CN" altLang="en-US"/>
          </a:p>
        </p:txBody>
      </p:sp>
    </p:spTree>
    <p:extLst>
      <p:ext uri="{BB962C8B-B14F-4D97-AF65-F5344CB8AC3E}">
        <p14:creationId xmlns:p14="http://schemas.microsoft.com/office/powerpoint/2010/main" val="238481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149045-2D3B-44B6-AED2-424BF27016A9}" type="slidenum">
              <a:rPr lang="en-US" altLang="zh-CN"/>
              <a:pPr/>
              <a:t>7</a:t>
            </a:fld>
            <a:endParaRPr lang="en-US" altLang="zh-CN"/>
          </a:p>
        </p:txBody>
      </p:sp>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54287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5ED7A84-C6B9-4796-A526-CA877CA25617}" type="slidenum">
              <a:rPr lang="zh-CN" altLang="en-US" smtClean="0"/>
              <a:t>38</a:t>
            </a:fld>
            <a:endParaRPr lang="zh-CN" altLang="en-US"/>
          </a:p>
        </p:txBody>
      </p:sp>
    </p:spTree>
    <p:extLst>
      <p:ext uri="{BB962C8B-B14F-4D97-AF65-F5344CB8AC3E}">
        <p14:creationId xmlns:p14="http://schemas.microsoft.com/office/powerpoint/2010/main" val="1800224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D9A452-96B6-4BCA-A650-C819D89EF76B}" type="slidenum">
              <a:rPr lang="en-US" altLang="zh-CN"/>
              <a:pPr/>
              <a:t>39</a:t>
            </a:fld>
            <a:endParaRPr lang="en-US" altLang="zh-CN"/>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125498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0E4D57-32A5-40C3-9F99-AEDEC736D7B2}" type="slidenum">
              <a:rPr lang="en-US" altLang="zh-CN"/>
              <a:pPr/>
              <a:t>40</a:t>
            </a:fld>
            <a:endParaRPr lang="en-US" altLang="zh-CN"/>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95566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0A8E17-6E41-43D1-8170-B00D375EA272}" type="slidenum">
              <a:rPr lang="en-US" altLang="zh-CN"/>
              <a:pPr/>
              <a:t>41</a:t>
            </a:fld>
            <a:endParaRPr lang="en-US" altLang="zh-CN"/>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p:txBody>
          <a:bodyPr/>
          <a:lstStyle/>
          <a:p>
            <a:r>
              <a:rPr lang="en-US" altLang="zh-CN" dirty="0" smtClean="0"/>
              <a:t>Tumor suppressor </a:t>
            </a:r>
            <a:r>
              <a:rPr lang="zh-CN" altLang="en-US" dirty="0" smtClean="0"/>
              <a:t>启动字甲基化的可能原因</a:t>
            </a:r>
            <a:endParaRPr lang="zh-CN" altLang="zh-CN" dirty="0"/>
          </a:p>
        </p:txBody>
      </p:sp>
    </p:spTree>
    <p:extLst>
      <p:ext uri="{BB962C8B-B14F-4D97-AF65-F5344CB8AC3E}">
        <p14:creationId xmlns:p14="http://schemas.microsoft.com/office/powerpoint/2010/main" val="2593152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A935A6-1187-46A0-B40C-AC6570B5F51A}" type="slidenum">
              <a:rPr lang="en-US" altLang="zh-CN"/>
              <a:pPr/>
              <a:t>42</a:t>
            </a:fld>
            <a:endParaRPr lang="en-US" altLang="zh-CN"/>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p:txBody>
          <a:bodyPr/>
          <a:lstStyle/>
          <a:p>
            <a:r>
              <a:rPr lang="zh-CN" altLang="en-US" dirty="0" smtClean="0"/>
              <a:t>仅供参考</a:t>
            </a:r>
            <a:endParaRPr lang="zh-CN" altLang="zh-CN" dirty="0"/>
          </a:p>
        </p:txBody>
      </p:sp>
    </p:spTree>
    <p:extLst>
      <p:ext uri="{BB962C8B-B14F-4D97-AF65-F5344CB8AC3E}">
        <p14:creationId xmlns:p14="http://schemas.microsoft.com/office/powerpoint/2010/main" val="4189761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5ED7A84-C6B9-4796-A526-CA877CA25617}" type="slidenum">
              <a:rPr lang="zh-CN" altLang="en-US" smtClean="0"/>
              <a:t>43</a:t>
            </a:fld>
            <a:endParaRPr lang="zh-CN" altLang="en-US"/>
          </a:p>
        </p:txBody>
      </p:sp>
    </p:spTree>
    <p:extLst>
      <p:ext uri="{BB962C8B-B14F-4D97-AF65-F5344CB8AC3E}">
        <p14:creationId xmlns:p14="http://schemas.microsoft.com/office/powerpoint/2010/main" val="2205194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65B601-6D44-435B-AF6E-2292EB6433F9}" type="slidenum">
              <a:rPr lang="en-US" altLang="zh-CN"/>
              <a:pPr/>
              <a:t>45</a:t>
            </a:fld>
            <a:endParaRPr lang="en-US" altLang="zh-CN"/>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92029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227BD0-B436-45FF-A67F-0D81D8FDEF38}" type="slidenum">
              <a:rPr lang="en-US" altLang="zh-CN"/>
              <a:pPr/>
              <a:t>46</a:t>
            </a:fld>
            <a:endParaRPr lang="en-US" altLang="zh-CN"/>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315601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3E9FB1-066A-490A-B989-48BF6CA863C8}" type="slidenum">
              <a:rPr lang="en-US" altLang="zh-CN"/>
              <a:pPr/>
              <a:t>47</a:t>
            </a:fld>
            <a:endParaRPr lang="en-US" altLang="zh-CN"/>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434851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43972F-7930-4B05-85CF-B636B2CBE95E}" type="slidenum">
              <a:rPr lang="en-US" altLang="zh-CN"/>
              <a:pPr/>
              <a:t>51</a:t>
            </a:fld>
            <a:endParaRPr lang="en-US" altLang="zh-CN"/>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0736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0F32ED-5F46-4165-B409-3BD176783274}" type="slidenum">
              <a:rPr lang="en-US" altLang="zh-CN"/>
              <a:pPr/>
              <a:t>8</a:t>
            </a:fld>
            <a:endParaRPr lang="en-US" altLang="zh-CN"/>
          </a:p>
        </p:txBody>
      </p:sp>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50153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899335-6868-45AE-B4A5-432CD6E8516A}" type="slidenum">
              <a:rPr lang="en-US" altLang="zh-CN"/>
              <a:pPr/>
              <a:t>52</a:t>
            </a:fld>
            <a:endParaRPr lang="en-US" altLang="zh-CN"/>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44146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7024F0-684E-441E-8D10-64D293B5DE74}" type="slidenum">
              <a:rPr lang="en-US" altLang="zh-CN"/>
              <a:pPr/>
              <a:t>53</a:t>
            </a:fld>
            <a:endParaRPr lang="en-US" altLang="zh-CN"/>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334415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66D14A-35BA-4209-A008-DDFC1E4698CB}" type="slidenum">
              <a:rPr lang="en-US" altLang="zh-CN"/>
              <a:pPr/>
              <a:t>54</a:t>
            </a:fld>
            <a:endParaRPr lang="en-US" altLang="zh-CN"/>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524908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AB26D4-EB4A-453E-89CB-13397D5278C9}" type="slidenum">
              <a:rPr lang="en-US" altLang="zh-CN"/>
              <a:pPr/>
              <a:t>55</a:t>
            </a:fld>
            <a:endParaRPr lang="en-US" altLang="zh-CN"/>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39769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42C48E-926D-48A4-8A43-599D602C9EF2}" type="slidenum">
              <a:rPr lang="en-US" altLang="zh-CN"/>
              <a:pPr/>
              <a:t>56</a:t>
            </a:fld>
            <a:endParaRPr lang="en-US" altLang="zh-CN"/>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r>
              <a:rPr lang="zh-CN" altLang="en-US" dirty="0" smtClean="0"/>
              <a:t>基因敲除小鼠是研究基因体内功能的必备技术手段</a:t>
            </a:r>
            <a:endParaRPr lang="zh-CN" altLang="zh-CN" dirty="0"/>
          </a:p>
        </p:txBody>
      </p:sp>
    </p:spTree>
    <p:extLst>
      <p:ext uri="{BB962C8B-B14F-4D97-AF65-F5344CB8AC3E}">
        <p14:creationId xmlns:p14="http://schemas.microsoft.com/office/powerpoint/2010/main" val="33151318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683C82-AF0D-4C39-8D11-0CB168C09C95}" type="slidenum">
              <a:rPr lang="en-US" altLang="zh-CN"/>
              <a:pPr/>
              <a:t>57</a:t>
            </a:fld>
            <a:endParaRPr lang="en-US" altLang="zh-CN"/>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137736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84E4C5-F2E3-4788-91E2-9DB5674055A7}" type="slidenum">
              <a:rPr lang="en-US" altLang="zh-CN"/>
              <a:pPr/>
              <a:t>58</a:t>
            </a:fld>
            <a:endParaRPr lang="en-US" altLang="zh-CN"/>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69292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B963DD-616C-4257-A405-706C5B313666}" type="slidenum">
              <a:rPr lang="en-US" altLang="zh-CN"/>
              <a:pPr/>
              <a:t>59</a:t>
            </a:fld>
            <a:endParaRPr lang="en-US" altLang="zh-CN"/>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193008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5ED7A84-C6B9-4796-A526-CA877CA25617}" type="slidenum">
              <a:rPr lang="zh-CN" altLang="en-US" smtClean="0"/>
              <a:t>63</a:t>
            </a:fld>
            <a:endParaRPr lang="zh-CN" altLang="en-US"/>
          </a:p>
        </p:txBody>
      </p:sp>
    </p:spTree>
    <p:extLst>
      <p:ext uri="{BB962C8B-B14F-4D97-AF65-F5344CB8AC3E}">
        <p14:creationId xmlns:p14="http://schemas.microsoft.com/office/powerpoint/2010/main" val="34931350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本课程第</a:t>
            </a:r>
            <a:r>
              <a:rPr lang="en-US" altLang="zh-CN" dirty="0" smtClean="0"/>
              <a:t>13</a:t>
            </a:r>
            <a:r>
              <a:rPr lang="zh-CN" altLang="en-US" dirty="0" smtClean="0"/>
              <a:t>次课还会讲到</a:t>
            </a:r>
            <a:endParaRPr lang="zh-CN" altLang="en-US" dirty="0"/>
          </a:p>
        </p:txBody>
      </p:sp>
      <p:sp>
        <p:nvSpPr>
          <p:cNvPr id="4" name="Slide Number Placeholder 3"/>
          <p:cNvSpPr>
            <a:spLocks noGrp="1"/>
          </p:cNvSpPr>
          <p:nvPr>
            <p:ph type="sldNum" sz="quarter" idx="10"/>
          </p:nvPr>
        </p:nvSpPr>
        <p:spPr/>
        <p:txBody>
          <a:bodyPr/>
          <a:lstStyle/>
          <a:p>
            <a:fld id="{D5ED7A84-C6B9-4796-A526-CA877CA25617}" type="slidenum">
              <a:rPr lang="zh-CN" altLang="en-US" smtClean="0"/>
              <a:t>64</a:t>
            </a:fld>
            <a:endParaRPr lang="zh-CN" altLang="en-US"/>
          </a:p>
        </p:txBody>
      </p:sp>
    </p:spTree>
    <p:extLst>
      <p:ext uri="{BB962C8B-B14F-4D97-AF65-F5344CB8AC3E}">
        <p14:creationId xmlns:p14="http://schemas.microsoft.com/office/powerpoint/2010/main" val="1816527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5ED7A84-C6B9-4796-A526-CA877CA25617}" type="slidenum">
              <a:rPr lang="zh-CN" altLang="en-US" smtClean="0"/>
              <a:t>9</a:t>
            </a:fld>
            <a:endParaRPr lang="zh-CN" altLang="en-US"/>
          </a:p>
        </p:txBody>
      </p:sp>
    </p:spTree>
    <p:extLst>
      <p:ext uri="{BB962C8B-B14F-4D97-AF65-F5344CB8AC3E}">
        <p14:creationId xmlns:p14="http://schemas.microsoft.com/office/powerpoint/2010/main" val="1923975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37CE79-8E34-49FC-9405-C44F2F896A3E}" type="slidenum">
              <a:rPr lang="en-US" altLang="zh-CN"/>
              <a:pPr/>
              <a:t>65</a:t>
            </a:fld>
            <a:endParaRPr lang="en-US" altLang="zh-CN"/>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r>
              <a:rPr lang="en-US" altLang="zh-CN" dirty="0" smtClean="0"/>
              <a:t>Hydroxylase n.	</a:t>
            </a:r>
            <a:r>
              <a:rPr lang="zh-CN" altLang="en-US" dirty="0" smtClean="0"/>
              <a:t>羟基酶；羟化酶</a:t>
            </a:r>
            <a:endParaRPr lang="zh-CN" altLang="zh-CN" dirty="0"/>
          </a:p>
        </p:txBody>
      </p:sp>
    </p:spTree>
    <p:extLst>
      <p:ext uri="{BB962C8B-B14F-4D97-AF65-F5344CB8AC3E}">
        <p14:creationId xmlns:p14="http://schemas.microsoft.com/office/powerpoint/2010/main" val="42529999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61C2EF-D79F-4287-974E-B81ECEC8654D}" type="slidenum">
              <a:rPr lang="en-US" altLang="zh-CN"/>
              <a:pPr/>
              <a:t>66</a:t>
            </a:fld>
            <a:endParaRPr lang="en-US" altLang="zh-CN"/>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289532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862A77-FC67-4B8D-B401-17F49F2A59D4}" type="slidenum">
              <a:rPr lang="en-US" altLang="zh-CN"/>
              <a:pPr/>
              <a:t>67</a:t>
            </a:fld>
            <a:endParaRPr lang="en-US" altLang="zh-CN"/>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56284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6A4978-D723-4FD8-98A3-5081FEB74469}" type="slidenum">
              <a:rPr lang="en-US" altLang="zh-CN"/>
              <a:pPr/>
              <a:t>68</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649958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6F0D19-B6C3-43A6-B26D-53A40DB13623}" type="slidenum">
              <a:rPr lang="en-US" altLang="zh-CN"/>
              <a:pPr/>
              <a:t>69</a:t>
            </a:fld>
            <a:endParaRPr lang="en-US" altLang="zh-CN"/>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541425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82F6D6-A5BB-4D9F-BA8F-FA28E6797DC0}" type="slidenum">
              <a:rPr lang="en-US" altLang="zh-CN"/>
              <a:pPr/>
              <a:t>70</a:t>
            </a:fld>
            <a:endParaRPr lang="en-US" altLang="zh-CN"/>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31480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有些</a:t>
            </a:r>
            <a:r>
              <a:rPr lang="en-US" altLang="zh-CN" dirty="0" smtClean="0"/>
              <a:t>tumor suppressor</a:t>
            </a:r>
            <a:r>
              <a:rPr lang="zh-CN" altLang="en-US" dirty="0" smtClean="0"/>
              <a:t>如</a:t>
            </a:r>
            <a:r>
              <a:rPr lang="en-US" altLang="zh-CN" dirty="0" smtClean="0"/>
              <a:t>P53</a:t>
            </a:r>
            <a:r>
              <a:rPr lang="zh-CN" altLang="en-US" dirty="0" smtClean="0"/>
              <a:t>参与几乎所有肿瘤发生，大部分</a:t>
            </a:r>
            <a:r>
              <a:rPr lang="en-US" altLang="zh-CN" dirty="0" smtClean="0"/>
              <a:t>tumor </a:t>
            </a:r>
            <a:r>
              <a:rPr lang="en-US" altLang="zh-CN" dirty="0" err="1" smtClean="0"/>
              <a:t>suppresor</a:t>
            </a:r>
            <a:r>
              <a:rPr lang="zh-CN" altLang="en-US" dirty="0" smtClean="0"/>
              <a:t>仅参与部分类型肿瘤发生</a:t>
            </a:r>
            <a:endParaRPr lang="zh-CN" altLang="en-US" dirty="0"/>
          </a:p>
        </p:txBody>
      </p:sp>
      <p:sp>
        <p:nvSpPr>
          <p:cNvPr id="4" name="Slide Number Placeholder 3"/>
          <p:cNvSpPr>
            <a:spLocks noGrp="1"/>
          </p:cNvSpPr>
          <p:nvPr>
            <p:ph type="sldNum" sz="quarter" idx="10"/>
          </p:nvPr>
        </p:nvSpPr>
        <p:spPr/>
        <p:txBody>
          <a:bodyPr/>
          <a:lstStyle/>
          <a:p>
            <a:fld id="{D5ED7A84-C6B9-4796-A526-CA877CA25617}" type="slidenum">
              <a:rPr lang="zh-CN" altLang="en-US" smtClean="0"/>
              <a:t>71</a:t>
            </a:fld>
            <a:endParaRPr lang="zh-CN" altLang="en-US"/>
          </a:p>
        </p:txBody>
      </p:sp>
    </p:spTree>
    <p:extLst>
      <p:ext uri="{BB962C8B-B14F-4D97-AF65-F5344CB8AC3E}">
        <p14:creationId xmlns:p14="http://schemas.microsoft.com/office/powerpoint/2010/main" val="5065259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肿瘤靶向治疗的靶点有如下三类：。。。</a:t>
            </a:r>
            <a:endParaRPr lang="zh-CN" altLang="en-US" dirty="0"/>
          </a:p>
        </p:txBody>
      </p:sp>
      <p:sp>
        <p:nvSpPr>
          <p:cNvPr id="4" name="Slide Number Placeholder 3"/>
          <p:cNvSpPr>
            <a:spLocks noGrp="1"/>
          </p:cNvSpPr>
          <p:nvPr>
            <p:ph type="sldNum" sz="quarter" idx="10"/>
          </p:nvPr>
        </p:nvSpPr>
        <p:spPr/>
        <p:txBody>
          <a:bodyPr/>
          <a:lstStyle/>
          <a:p>
            <a:fld id="{D5ED7A84-C6B9-4796-A526-CA877CA25617}" type="slidenum">
              <a:rPr lang="zh-CN" altLang="en-US" smtClean="0"/>
              <a:t>72</a:t>
            </a:fld>
            <a:endParaRPr lang="zh-CN" altLang="en-US"/>
          </a:p>
        </p:txBody>
      </p:sp>
    </p:spTree>
    <p:extLst>
      <p:ext uri="{BB962C8B-B14F-4D97-AF65-F5344CB8AC3E}">
        <p14:creationId xmlns:p14="http://schemas.microsoft.com/office/powerpoint/2010/main" val="3255918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上世纪</a:t>
            </a:r>
            <a:r>
              <a:rPr lang="en-US" altLang="zh-CN" dirty="0" smtClean="0"/>
              <a:t>70-80</a:t>
            </a:r>
            <a:r>
              <a:rPr lang="zh-CN" altLang="en-US" dirty="0" smtClean="0"/>
              <a:t>年代</a:t>
            </a:r>
            <a:r>
              <a:rPr lang="en-US" altLang="zh-CN" dirty="0" smtClean="0"/>
              <a:t>oncogene</a:t>
            </a:r>
            <a:r>
              <a:rPr lang="zh-CN" altLang="en-US" dirty="0" smtClean="0"/>
              <a:t>发现后，对于是否存在</a:t>
            </a:r>
            <a:r>
              <a:rPr lang="en-US" altLang="zh-CN" dirty="0" smtClean="0"/>
              <a:t>tumor suppressor gene</a:t>
            </a:r>
            <a:r>
              <a:rPr lang="zh-CN" altLang="en-US" dirty="0" smtClean="0"/>
              <a:t>存在很大争议</a:t>
            </a:r>
            <a:endParaRPr lang="zh-CN" altLang="en-US" dirty="0"/>
          </a:p>
        </p:txBody>
      </p:sp>
      <p:sp>
        <p:nvSpPr>
          <p:cNvPr id="4" name="Slide Number Placeholder 3"/>
          <p:cNvSpPr>
            <a:spLocks noGrp="1"/>
          </p:cNvSpPr>
          <p:nvPr>
            <p:ph type="sldNum" sz="quarter" idx="10"/>
          </p:nvPr>
        </p:nvSpPr>
        <p:spPr/>
        <p:txBody>
          <a:bodyPr/>
          <a:lstStyle/>
          <a:p>
            <a:fld id="{D5ED7A84-C6B9-4796-A526-CA877CA25617}" type="slidenum">
              <a:rPr lang="zh-CN" altLang="en-US" smtClean="0"/>
              <a:t>10</a:t>
            </a:fld>
            <a:endParaRPr lang="zh-CN" altLang="en-US"/>
          </a:p>
        </p:txBody>
      </p:sp>
    </p:spTree>
    <p:extLst>
      <p:ext uri="{BB962C8B-B14F-4D97-AF65-F5344CB8AC3E}">
        <p14:creationId xmlns:p14="http://schemas.microsoft.com/office/powerpoint/2010/main" val="3488784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FE5F99-CD77-4D4B-95C9-830021161DC8}" type="slidenum">
              <a:rPr lang="en-US" altLang="zh-CN"/>
              <a:pPr/>
              <a:t>13</a:t>
            </a:fld>
            <a:endParaRPr lang="en-US" altLang="zh-CN"/>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18708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40E000-AC47-47B0-A541-8D142DE38AC7}" type="slidenum">
              <a:rPr lang="en-US" altLang="zh-CN"/>
              <a:pPr/>
              <a:t>15</a:t>
            </a:fld>
            <a:endParaRPr lang="en-US" altLang="zh-CN"/>
          </a:p>
        </p:txBody>
      </p:sp>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55695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癌症发生的理论模型：癌症背后到底有几个决定因素？</a:t>
            </a:r>
            <a:endParaRPr lang="zh-CN" altLang="en-US" dirty="0"/>
          </a:p>
        </p:txBody>
      </p:sp>
      <p:sp>
        <p:nvSpPr>
          <p:cNvPr id="4" name="Slide Number Placeholder 3"/>
          <p:cNvSpPr>
            <a:spLocks noGrp="1"/>
          </p:cNvSpPr>
          <p:nvPr>
            <p:ph type="sldNum" sz="quarter" idx="10"/>
          </p:nvPr>
        </p:nvSpPr>
        <p:spPr/>
        <p:txBody>
          <a:bodyPr/>
          <a:lstStyle/>
          <a:p>
            <a:fld id="{D5ED7A84-C6B9-4796-A526-CA877CA25617}" type="slidenum">
              <a:rPr lang="zh-CN" altLang="en-US" smtClean="0"/>
              <a:t>16</a:t>
            </a:fld>
            <a:endParaRPr lang="zh-CN" altLang="en-US"/>
          </a:p>
        </p:txBody>
      </p:sp>
    </p:spTree>
    <p:extLst>
      <p:ext uri="{BB962C8B-B14F-4D97-AF65-F5344CB8AC3E}">
        <p14:creationId xmlns:p14="http://schemas.microsoft.com/office/powerpoint/2010/main" val="1317868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DBA56BD9-976D-4A99-9539-0F0FE42FCA4E}" type="datetimeFigureOut">
              <a:rPr lang="zh-CN" altLang="en-US" smtClean="0"/>
              <a:t>2023/11/10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79DD63-678F-4784-9369-8BFDEED08929}" type="slidenum">
              <a:rPr lang="zh-CN" altLang="en-US" smtClean="0"/>
              <a:t>‹#›</a:t>
            </a:fld>
            <a:endParaRPr lang="zh-CN" altLang="en-US"/>
          </a:p>
        </p:txBody>
      </p:sp>
    </p:spTree>
    <p:extLst>
      <p:ext uri="{BB962C8B-B14F-4D97-AF65-F5344CB8AC3E}">
        <p14:creationId xmlns:p14="http://schemas.microsoft.com/office/powerpoint/2010/main" val="412745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DBA56BD9-976D-4A99-9539-0F0FE42FCA4E}" type="datetimeFigureOut">
              <a:rPr lang="zh-CN" altLang="en-US" smtClean="0"/>
              <a:t>2023/11/10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79DD63-678F-4784-9369-8BFDEED08929}" type="slidenum">
              <a:rPr lang="zh-CN" altLang="en-US" smtClean="0"/>
              <a:t>‹#›</a:t>
            </a:fld>
            <a:endParaRPr lang="zh-CN" altLang="en-US"/>
          </a:p>
        </p:txBody>
      </p:sp>
    </p:spTree>
    <p:extLst>
      <p:ext uri="{BB962C8B-B14F-4D97-AF65-F5344CB8AC3E}">
        <p14:creationId xmlns:p14="http://schemas.microsoft.com/office/powerpoint/2010/main" val="172853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DBA56BD9-976D-4A99-9539-0F0FE42FCA4E}" type="datetimeFigureOut">
              <a:rPr lang="zh-CN" altLang="en-US" smtClean="0"/>
              <a:t>2023/11/10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79DD63-678F-4784-9369-8BFDEED08929}" type="slidenum">
              <a:rPr lang="zh-CN" altLang="en-US" smtClean="0"/>
              <a:t>‹#›</a:t>
            </a:fld>
            <a:endParaRPr lang="zh-CN" altLang="en-US"/>
          </a:p>
        </p:txBody>
      </p:sp>
    </p:spTree>
    <p:extLst>
      <p:ext uri="{BB962C8B-B14F-4D97-AF65-F5344CB8AC3E}">
        <p14:creationId xmlns:p14="http://schemas.microsoft.com/office/powerpoint/2010/main" val="3212215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DBA56BD9-976D-4A99-9539-0F0FE42FCA4E}" type="datetimeFigureOut">
              <a:rPr lang="zh-CN" altLang="en-US" smtClean="0"/>
              <a:t>2023/11/10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79DD63-678F-4784-9369-8BFDEED08929}" type="slidenum">
              <a:rPr lang="zh-CN" altLang="en-US" smtClean="0"/>
              <a:t>‹#›</a:t>
            </a:fld>
            <a:endParaRPr lang="zh-CN" altLang="en-US"/>
          </a:p>
        </p:txBody>
      </p:sp>
    </p:spTree>
    <p:extLst>
      <p:ext uri="{BB962C8B-B14F-4D97-AF65-F5344CB8AC3E}">
        <p14:creationId xmlns:p14="http://schemas.microsoft.com/office/powerpoint/2010/main" val="1243205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DBA56BD9-976D-4A99-9539-0F0FE42FCA4E}" type="datetimeFigureOut">
              <a:rPr lang="zh-CN" altLang="en-US" smtClean="0"/>
              <a:t>2023/11/10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79DD63-678F-4784-9369-8BFDEED08929}" type="slidenum">
              <a:rPr lang="zh-CN" altLang="en-US" smtClean="0"/>
              <a:t>‹#›</a:t>
            </a:fld>
            <a:endParaRPr lang="zh-CN" altLang="en-US"/>
          </a:p>
        </p:txBody>
      </p:sp>
    </p:spTree>
    <p:extLst>
      <p:ext uri="{BB962C8B-B14F-4D97-AF65-F5344CB8AC3E}">
        <p14:creationId xmlns:p14="http://schemas.microsoft.com/office/powerpoint/2010/main" val="4222580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DBA56BD9-976D-4A99-9539-0F0FE42FCA4E}" type="datetimeFigureOut">
              <a:rPr lang="zh-CN" altLang="en-US" smtClean="0"/>
              <a:t>2023/11/10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879DD63-678F-4784-9369-8BFDEED08929}" type="slidenum">
              <a:rPr lang="zh-CN" altLang="en-US" smtClean="0"/>
              <a:t>‹#›</a:t>
            </a:fld>
            <a:endParaRPr lang="zh-CN" altLang="en-US"/>
          </a:p>
        </p:txBody>
      </p:sp>
    </p:spTree>
    <p:extLst>
      <p:ext uri="{BB962C8B-B14F-4D97-AF65-F5344CB8AC3E}">
        <p14:creationId xmlns:p14="http://schemas.microsoft.com/office/powerpoint/2010/main" val="1919124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DBA56BD9-976D-4A99-9539-0F0FE42FCA4E}" type="datetimeFigureOut">
              <a:rPr lang="zh-CN" altLang="en-US" smtClean="0"/>
              <a:t>2023/11/10 Friday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879DD63-678F-4784-9369-8BFDEED08929}" type="slidenum">
              <a:rPr lang="zh-CN" altLang="en-US" smtClean="0"/>
              <a:t>‹#›</a:t>
            </a:fld>
            <a:endParaRPr lang="zh-CN" altLang="en-US"/>
          </a:p>
        </p:txBody>
      </p:sp>
    </p:spTree>
    <p:extLst>
      <p:ext uri="{BB962C8B-B14F-4D97-AF65-F5344CB8AC3E}">
        <p14:creationId xmlns:p14="http://schemas.microsoft.com/office/powerpoint/2010/main" val="4094646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DBA56BD9-976D-4A99-9539-0F0FE42FCA4E}" type="datetimeFigureOut">
              <a:rPr lang="zh-CN" altLang="en-US" smtClean="0"/>
              <a:t>2023/11/10 Friday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879DD63-678F-4784-9369-8BFDEED08929}" type="slidenum">
              <a:rPr lang="zh-CN" altLang="en-US" smtClean="0"/>
              <a:t>‹#›</a:t>
            </a:fld>
            <a:endParaRPr lang="zh-CN" altLang="en-US"/>
          </a:p>
        </p:txBody>
      </p:sp>
    </p:spTree>
    <p:extLst>
      <p:ext uri="{BB962C8B-B14F-4D97-AF65-F5344CB8AC3E}">
        <p14:creationId xmlns:p14="http://schemas.microsoft.com/office/powerpoint/2010/main" val="211678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A56BD9-976D-4A99-9539-0F0FE42FCA4E}" type="datetimeFigureOut">
              <a:rPr lang="zh-CN" altLang="en-US" smtClean="0"/>
              <a:t>2023/11/10 Friday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879DD63-678F-4784-9369-8BFDEED08929}" type="slidenum">
              <a:rPr lang="zh-CN" altLang="en-US" smtClean="0"/>
              <a:t>‹#›</a:t>
            </a:fld>
            <a:endParaRPr lang="zh-CN" altLang="en-US"/>
          </a:p>
        </p:txBody>
      </p:sp>
    </p:spTree>
    <p:extLst>
      <p:ext uri="{BB962C8B-B14F-4D97-AF65-F5344CB8AC3E}">
        <p14:creationId xmlns:p14="http://schemas.microsoft.com/office/powerpoint/2010/main" val="4121702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DBA56BD9-976D-4A99-9539-0F0FE42FCA4E}" type="datetimeFigureOut">
              <a:rPr lang="zh-CN" altLang="en-US" smtClean="0"/>
              <a:t>2023/11/10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879DD63-678F-4784-9369-8BFDEED08929}" type="slidenum">
              <a:rPr lang="zh-CN" altLang="en-US" smtClean="0"/>
              <a:t>‹#›</a:t>
            </a:fld>
            <a:endParaRPr lang="zh-CN" altLang="en-US"/>
          </a:p>
        </p:txBody>
      </p:sp>
    </p:spTree>
    <p:extLst>
      <p:ext uri="{BB962C8B-B14F-4D97-AF65-F5344CB8AC3E}">
        <p14:creationId xmlns:p14="http://schemas.microsoft.com/office/powerpoint/2010/main" val="3239448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DBA56BD9-976D-4A99-9539-0F0FE42FCA4E}" type="datetimeFigureOut">
              <a:rPr lang="zh-CN" altLang="en-US" smtClean="0"/>
              <a:t>2023/11/10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879DD63-678F-4784-9369-8BFDEED08929}" type="slidenum">
              <a:rPr lang="zh-CN" altLang="en-US" smtClean="0"/>
              <a:t>‹#›</a:t>
            </a:fld>
            <a:endParaRPr lang="zh-CN" altLang="en-US"/>
          </a:p>
        </p:txBody>
      </p:sp>
    </p:spTree>
    <p:extLst>
      <p:ext uri="{BB962C8B-B14F-4D97-AF65-F5344CB8AC3E}">
        <p14:creationId xmlns:p14="http://schemas.microsoft.com/office/powerpoint/2010/main" val="373217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A56BD9-976D-4A99-9539-0F0FE42FCA4E}" type="datetimeFigureOut">
              <a:rPr lang="zh-CN" altLang="en-US" smtClean="0"/>
              <a:t>2023/11/10 Friday</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9DD63-678F-4784-9369-8BFDEED08929}" type="slidenum">
              <a:rPr lang="zh-CN" altLang="en-US" smtClean="0"/>
              <a:t>‹#›</a:t>
            </a:fld>
            <a:endParaRPr lang="zh-CN" altLang="en-US"/>
          </a:p>
        </p:txBody>
      </p:sp>
    </p:spTree>
    <p:extLst>
      <p:ext uri="{BB962C8B-B14F-4D97-AF65-F5344CB8AC3E}">
        <p14:creationId xmlns:p14="http://schemas.microsoft.com/office/powerpoint/2010/main" val="214691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Alfred_G._Knudson" TargetMode="External"/><Relationship Id="rId3" Type="http://schemas.openxmlformats.org/officeDocument/2006/relationships/hyperlink" Target="https://en.wikipedia.org/wiki/Hypothesis" TargetMode="External"/><Relationship Id="rId7" Type="http://schemas.openxmlformats.org/officeDocument/2006/relationships/hyperlink" Target="https://en.wikipedia.org/wiki/Carl_O._Nordling" TargetMode="External"/><Relationship Id="rId12" Type="http://schemas.openxmlformats.org/officeDocument/2006/relationships/hyperlink" Target="https://en.wikipedia.org/wiki/Retina"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en.wikipedia.org/wiki/DNA" TargetMode="External"/><Relationship Id="rId11" Type="http://schemas.openxmlformats.org/officeDocument/2006/relationships/hyperlink" Target="https://en.wikipedia.org/wiki/Retinoblastoma" TargetMode="External"/><Relationship Id="rId5" Type="http://schemas.openxmlformats.org/officeDocument/2006/relationships/hyperlink" Target="https://en.wikipedia.org/wiki/Mutation" TargetMode="External"/><Relationship Id="rId10" Type="http://schemas.openxmlformats.org/officeDocument/2006/relationships/hyperlink" Target="https://en.wikipedia.org/wiki/Lasker-DeBakey_Clinical_Medical_Research_Award" TargetMode="External"/><Relationship Id="rId4" Type="http://schemas.openxmlformats.org/officeDocument/2006/relationships/hyperlink" Target="https://en.wikipedia.org/wiki/Cancer" TargetMode="External"/><Relationship Id="rId9" Type="http://schemas.openxmlformats.org/officeDocument/2006/relationships/hyperlink" Target="https://en.wikipedia.org/wiki/Gene"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File:5-Methylcytosine.svg"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hyperlink" Target="https://en.wikipedia.org/wiki/File:Cytosine_chemical_structure.png" TargetMode="Externa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2.wmf"/><Relationship Id="rId5" Type="http://schemas.openxmlformats.org/officeDocument/2006/relationships/oleObject" Target="../embeddings/oleObject2.bin"/><Relationship Id="rId4" Type="http://schemas.openxmlformats.org/officeDocument/2006/relationships/image" Target="../media/image31.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6.gif"/></Relationships>
</file>

<file path=ppt/slides/_rels/slide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44.wmf"/><Relationship Id="rId5" Type="http://schemas.openxmlformats.org/officeDocument/2006/relationships/oleObject" Target="../embeddings/oleObject4.bin"/><Relationship Id="rId4" Type="http://schemas.openxmlformats.org/officeDocument/2006/relationships/image" Target="../media/image43.wm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45.wmf"/><Relationship Id="rId4" Type="http://schemas.openxmlformats.org/officeDocument/2006/relationships/oleObject" Target="../embeddings/oleObject5.bin"/></Relationships>
</file>

<file path=ppt/slides/_rels/slide6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hyperlink" Target="https://en.wikipedia.org/wiki/File:Prolin_-_Proline.svg"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775700" y="752279"/>
            <a:ext cx="6096000" cy="2153218"/>
          </a:xfrm>
          <a:prstGeom prst="rect">
            <a:avLst/>
          </a:prstGeom>
        </p:spPr>
        <p:txBody>
          <a:bodyPr>
            <a:spAutoFit/>
          </a:bodyPr>
          <a:lstStyle/>
          <a:p>
            <a:pPr algn="ctr">
              <a:lnSpc>
                <a:spcPct val="200000"/>
              </a:lnSpc>
            </a:pPr>
            <a:r>
              <a:rPr lang="en-US" altLang="zh-CN" sz="3600" b="1" dirty="0" smtClean="0"/>
              <a:t>Chapter 7</a:t>
            </a:r>
          </a:p>
          <a:p>
            <a:pPr algn="ctr">
              <a:lnSpc>
                <a:spcPct val="200000"/>
              </a:lnSpc>
            </a:pPr>
            <a:r>
              <a:rPr lang="en-US" altLang="zh-CN" sz="3600" b="1" dirty="0" smtClean="0">
                <a:solidFill>
                  <a:srgbClr val="FF0000"/>
                </a:solidFill>
              </a:rPr>
              <a:t>Tumor Suppressor Genes</a:t>
            </a:r>
            <a:endParaRPr lang="zh-CN" altLang="en-US" sz="3600" b="1" dirty="0">
              <a:solidFill>
                <a:srgbClr val="FF0000"/>
              </a:solidFill>
            </a:endParaRPr>
          </a:p>
        </p:txBody>
      </p:sp>
      <p:sp>
        <p:nvSpPr>
          <p:cNvPr id="4" name="TextBox 3"/>
          <p:cNvSpPr txBox="1"/>
          <p:nvPr/>
        </p:nvSpPr>
        <p:spPr>
          <a:xfrm>
            <a:off x="5135050" y="3644096"/>
            <a:ext cx="1424364" cy="369332"/>
          </a:xfrm>
          <a:prstGeom prst="rect">
            <a:avLst/>
          </a:prstGeom>
          <a:noFill/>
        </p:spPr>
        <p:txBody>
          <a:bodyPr wrap="none" rtlCol="0">
            <a:spAutoFit/>
          </a:bodyPr>
          <a:lstStyle/>
          <a:p>
            <a:r>
              <a:rPr lang="en-US" altLang="zh-CN" dirty="0" smtClean="0"/>
              <a:t>Nov 10, 2023</a:t>
            </a:r>
            <a:endParaRPr lang="zh-CN" altLang="en-US" dirty="0"/>
          </a:p>
        </p:txBody>
      </p:sp>
    </p:spTree>
    <p:extLst>
      <p:ext uri="{BB962C8B-B14F-4D97-AF65-F5344CB8AC3E}">
        <p14:creationId xmlns:p14="http://schemas.microsoft.com/office/powerpoint/2010/main" val="2150293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62871" y="2387963"/>
            <a:ext cx="9645920" cy="1754326"/>
          </a:xfrm>
          <a:prstGeom prst="rect">
            <a:avLst/>
          </a:prstGeom>
        </p:spPr>
        <p:txBody>
          <a:bodyPr wrap="square">
            <a:spAutoFit/>
          </a:bodyPr>
          <a:lstStyle/>
          <a:p>
            <a:pPr>
              <a:lnSpc>
                <a:spcPct val="150000"/>
              </a:lnSpc>
            </a:pPr>
            <a:r>
              <a:rPr lang="en-US" altLang="zh-CN" sz="2400" dirty="0" smtClean="0">
                <a:latin typeface="UtopiaStd-Regular"/>
              </a:rPr>
              <a:t>Cancer initiation/progression requires two </a:t>
            </a:r>
            <a:r>
              <a:rPr lang="en-US" altLang="zh-CN" sz="2400" dirty="0">
                <a:latin typeface="UtopiaStd-Regular"/>
              </a:rPr>
              <a:t>separate genetic </a:t>
            </a:r>
            <a:r>
              <a:rPr lang="en-US" altLang="zh-CN" sz="2400" dirty="0" smtClean="0">
                <a:latin typeface="UtopiaStd-Regular"/>
              </a:rPr>
              <a:t>alterations. So theoretically tumor suppressor genes should exist.  </a:t>
            </a:r>
            <a:endParaRPr lang="zh-CN" altLang="en-US" sz="2400" dirty="0"/>
          </a:p>
        </p:txBody>
      </p:sp>
      <p:sp>
        <p:nvSpPr>
          <p:cNvPr id="5" name="Rectangle 4"/>
          <p:cNvSpPr/>
          <p:nvPr/>
        </p:nvSpPr>
        <p:spPr>
          <a:xfrm>
            <a:off x="1785230" y="702302"/>
            <a:ext cx="8601201" cy="523220"/>
          </a:xfrm>
          <a:prstGeom prst="rect">
            <a:avLst/>
          </a:prstGeom>
        </p:spPr>
        <p:txBody>
          <a:bodyPr wrap="none">
            <a:spAutoFit/>
          </a:bodyPr>
          <a:lstStyle/>
          <a:p>
            <a:r>
              <a:rPr lang="en-US" altLang="zh-CN" sz="2800" b="1" dirty="0" smtClean="0"/>
              <a:t>The meaning of the recessive </a:t>
            </a:r>
            <a:r>
              <a:rPr lang="en-US" altLang="zh-CN" sz="2800" b="1" dirty="0"/>
              <a:t>nature of </a:t>
            </a:r>
            <a:r>
              <a:rPr lang="en-US" altLang="zh-CN" sz="2800" b="1" dirty="0" smtClean="0"/>
              <a:t>some </a:t>
            </a:r>
            <a:r>
              <a:rPr lang="en-US" altLang="zh-CN" sz="2800" b="1" dirty="0"/>
              <a:t>cancer cell </a:t>
            </a:r>
            <a:endParaRPr lang="zh-CN" altLang="en-US" sz="2800" b="1" dirty="0"/>
          </a:p>
        </p:txBody>
      </p:sp>
    </p:spTree>
    <p:extLst>
      <p:ext uri="{BB962C8B-B14F-4D97-AF65-F5344CB8AC3E}">
        <p14:creationId xmlns:p14="http://schemas.microsoft.com/office/powerpoint/2010/main" val="3427220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464" y="2372975"/>
            <a:ext cx="9753600"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7.3 The retinoblastoma tumor provides a solution to </a:t>
            </a:r>
            <a:r>
              <a:rPr lang="en-US" altLang="zh-CN" sz="2800" dirty="0" smtClean="0">
                <a:solidFill>
                  <a:srgbClr val="1271FF"/>
                </a:solidFill>
                <a:latin typeface="ACaslonPro-Regular"/>
              </a:rPr>
              <a:t>the genetic </a:t>
            </a:r>
            <a:r>
              <a:rPr lang="en-US" altLang="zh-CN" sz="2800" dirty="0">
                <a:solidFill>
                  <a:srgbClr val="1271FF"/>
                </a:solidFill>
                <a:latin typeface="ACaslonPro-Regular"/>
              </a:rPr>
              <a:t>puzzle of tumor suppressor genes</a:t>
            </a:r>
            <a:endParaRPr lang="zh-CN" altLang="en-US" sz="2800" dirty="0"/>
          </a:p>
        </p:txBody>
      </p:sp>
    </p:spTree>
    <p:extLst>
      <p:ext uri="{BB962C8B-B14F-4D97-AF65-F5344CB8AC3E}">
        <p14:creationId xmlns:p14="http://schemas.microsoft.com/office/powerpoint/2010/main" val="1694349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06239" y="2312560"/>
            <a:ext cx="6748273" cy="400110"/>
          </a:xfrm>
          <a:prstGeom prst="rect">
            <a:avLst/>
          </a:prstGeom>
        </p:spPr>
        <p:txBody>
          <a:bodyPr wrap="square">
            <a:spAutoFit/>
          </a:bodyPr>
          <a:lstStyle/>
          <a:p>
            <a:r>
              <a:rPr lang="en-US" altLang="zh-CN" sz="2000" b="1" dirty="0" smtClean="0">
                <a:latin typeface="UtopiaStd-Bold"/>
              </a:rPr>
              <a:t>Retinoblastoma </a:t>
            </a:r>
            <a:r>
              <a:rPr lang="en-US" altLang="zh-CN" sz="2000" dirty="0" smtClean="0">
                <a:latin typeface="UtopiaStd-Bold"/>
              </a:rPr>
              <a:t>is </a:t>
            </a:r>
            <a:r>
              <a:rPr lang="en-US" altLang="zh-CN" sz="2000" dirty="0" smtClean="0">
                <a:latin typeface="UtopiaStd-Regular"/>
              </a:rPr>
              <a:t>a rare childhood </a:t>
            </a:r>
            <a:r>
              <a:rPr lang="en-US" altLang="zh-CN" sz="2000" dirty="0">
                <a:latin typeface="UtopiaStd-Regular"/>
              </a:rPr>
              <a:t>eye </a:t>
            </a:r>
            <a:r>
              <a:rPr lang="en-US" altLang="zh-CN" sz="2000" dirty="0" smtClean="0">
                <a:latin typeface="UtopiaStd-Regular"/>
              </a:rPr>
              <a:t>tumor.</a:t>
            </a:r>
            <a:endParaRPr lang="zh-CN" altLang="en-US" sz="2000" dirty="0"/>
          </a:p>
        </p:txBody>
      </p:sp>
      <p:sp>
        <p:nvSpPr>
          <p:cNvPr id="3" name="Rectangle 2"/>
          <p:cNvSpPr/>
          <p:nvPr/>
        </p:nvSpPr>
        <p:spPr>
          <a:xfrm>
            <a:off x="4206239" y="3270623"/>
            <a:ext cx="7626097" cy="2308324"/>
          </a:xfrm>
          <a:prstGeom prst="rect">
            <a:avLst/>
          </a:prstGeom>
        </p:spPr>
        <p:txBody>
          <a:bodyPr wrap="square">
            <a:spAutoFit/>
          </a:bodyPr>
          <a:lstStyle/>
          <a:p>
            <a:r>
              <a:rPr lang="en-US" altLang="zh-CN" sz="2400" dirty="0">
                <a:solidFill>
                  <a:srgbClr val="000000"/>
                </a:solidFill>
                <a:latin typeface="UtopiaStd-Regular"/>
              </a:rPr>
              <a:t>This tumor of the retina, arising in the precursors of photoreceptor cells, is </a:t>
            </a:r>
            <a:r>
              <a:rPr lang="en-US" altLang="zh-CN" sz="2400" dirty="0" smtClean="0">
                <a:solidFill>
                  <a:srgbClr val="000000"/>
                </a:solidFill>
                <a:latin typeface="UtopiaStd-Regular"/>
              </a:rPr>
              <a:t>normally observed </a:t>
            </a:r>
            <a:r>
              <a:rPr lang="en-US" altLang="zh-CN" sz="2400" dirty="0">
                <a:solidFill>
                  <a:srgbClr val="000000"/>
                </a:solidFill>
                <a:latin typeface="UtopiaStd-Regular"/>
              </a:rPr>
              <a:t>in about 1 in 20,000 children (</a:t>
            </a:r>
            <a:r>
              <a:rPr lang="en-US" altLang="zh-CN" sz="2400" dirty="0">
                <a:solidFill>
                  <a:srgbClr val="1271FF"/>
                </a:solidFill>
                <a:latin typeface="UtopiaStd-Semibold"/>
              </a:rPr>
              <a:t>Figure 7.3</a:t>
            </a:r>
            <a:r>
              <a:rPr lang="en-US" altLang="zh-CN" sz="2400" dirty="0">
                <a:solidFill>
                  <a:srgbClr val="000000"/>
                </a:solidFill>
                <a:latin typeface="UtopiaStd-Regular"/>
              </a:rPr>
              <a:t>). It is diagnosed anytime from </a:t>
            </a:r>
            <a:r>
              <a:rPr lang="en-US" altLang="zh-CN" sz="2400" dirty="0" smtClean="0">
                <a:solidFill>
                  <a:srgbClr val="000000"/>
                </a:solidFill>
                <a:latin typeface="UtopiaStd-Regular"/>
              </a:rPr>
              <a:t>birth up </a:t>
            </a:r>
            <a:r>
              <a:rPr lang="en-US" altLang="zh-CN" sz="2400" dirty="0">
                <a:solidFill>
                  <a:srgbClr val="000000"/>
                </a:solidFill>
                <a:latin typeface="UtopiaStd-Regular"/>
              </a:rPr>
              <a:t>to the age of 6 to 8 years, after which the disease is rarely encountered.</a:t>
            </a:r>
            <a:endParaRPr lang="zh-CN" altLang="en-US" sz="2400" dirty="0"/>
          </a:p>
        </p:txBody>
      </p:sp>
      <p:sp>
        <p:nvSpPr>
          <p:cNvPr id="4" name="Rectangle 3"/>
          <p:cNvSpPr/>
          <p:nvPr/>
        </p:nvSpPr>
        <p:spPr>
          <a:xfrm>
            <a:off x="3949625" y="709854"/>
            <a:ext cx="7965008" cy="646331"/>
          </a:xfrm>
          <a:prstGeom prst="rect">
            <a:avLst/>
          </a:prstGeom>
        </p:spPr>
        <p:txBody>
          <a:bodyPr wrap="square">
            <a:spAutoFit/>
          </a:bodyPr>
          <a:lstStyle/>
          <a:p>
            <a:r>
              <a:rPr lang="en-US" altLang="zh-CN" sz="3600" b="1" dirty="0" smtClean="0">
                <a:latin typeface="UtopiaStd-Bold"/>
              </a:rPr>
              <a:t>Retinoblastoma (</a:t>
            </a:r>
            <a:r>
              <a:rPr lang="zh-CN" altLang="en-US" sz="3600" b="1" dirty="0"/>
              <a:t>视网膜母细胞</a:t>
            </a:r>
            <a:r>
              <a:rPr lang="zh-CN" altLang="en-US" sz="3600" b="1" dirty="0" smtClean="0"/>
              <a:t>瘤</a:t>
            </a:r>
            <a:r>
              <a:rPr lang="en-US" altLang="zh-CN" sz="3600" b="1" dirty="0" smtClean="0">
                <a:latin typeface="UtopiaStd-Bold"/>
              </a:rPr>
              <a:t>)</a:t>
            </a:r>
            <a:endParaRPr lang="zh-CN" altLang="en-US" sz="3600" b="1" dirty="0"/>
          </a:p>
        </p:txBody>
      </p:sp>
      <p:pic>
        <p:nvPicPr>
          <p:cNvPr id="5" name="Picture 3" descr="figure_11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297" y="133468"/>
            <a:ext cx="3667327" cy="6639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97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figure_07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016" y="614820"/>
            <a:ext cx="5227313" cy="601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131352" y="2099008"/>
            <a:ext cx="5883864" cy="3046988"/>
          </a:xfrm>
          <a:prstGeom prst="rect">
            <a:avLst/>
          </a:prstGeom>
        </p:spPr>
        <p:txBody>
          <a:bodyPr wrap="square">
            <a:spAutoFit/>
          </a:bodyPr>
          <a:lstStyle/>
          <a:p>
            <a:r>
              <a:rPr lang="en-US" altLang="zh-CN" sz="2400" u="sng" dirty="0" smtClean="0">
                <a:solidFill>
                  <a:srgbClr val="000000"/>
                </a:solidFill>
                <a:latin typeface="FrutigerLTStd-Light"/>
              </a:rPr>
              <a:t>For </a:t>
            </a:r>
            <a:r>
              <a:rPr lang="en-US" altLang="zh-CN" sz="2400" u="sng" dirty="0">
                <a:solidFill>
                  <a:srgbClr val="000000"/>
                </a:solidFill>
                <a:latin typeface="FrutigerLTStd-Light"/>
              </a:rPr>
              <a:t>still incompletely understood </a:t>
            </a:r>
            <a:r>
              <a:rPr lang="en-US" altLang="zh-CN" sz="2400" u="sng" dirty="0" smtClean="0">
                <a:solidFill>
                  <a:srgbClr val="000000"/>
                </a:solidFill>
                <a:latin typeface="FrutigerLTStd-Light"/>
              </a:rPr>
              <a:t>reasons, defects </a:t>
            </a:r>
            <a:r>
              <a:rPr lang="en-US" altLang="zh-CN" sz="2400" u="sng" dirty="0">
                <a:solidFill>
                  <a:srgbClr val="000000"/>
                </a:solidFill>
                <a:latin typeface="FrutigerLTStd-Light"/>
              </a:rPr>
              <a:t>in the </a:t>
            </a:r>
            <a:r>
              <a:rPr lang="en-US" altLang="zh-CN" sz="2400" i="1" u="sng" dirty="0" err="1">
                <a:solidFill>
                  <a:srgbClr val="000000"/>
                </a:solidFill>
                <a:latin typeface="FrutigerLTStd-LightItalic"/>
              </a:rPr>
              <a:t>Rb</a:t>
            </a:r>
            <a:r>
              <a:rPr lang="en-US" altLang="zh-CN" sz="2400" i="1" u="sng" dirty="0">
                <a:solidFill>
                  <a:srgbClr val="000000"/>
                </a:solidFill>
                <a:latin typeface="FrutigerLTStd-LightItalic"/>
              </a:rPr>
              <a:t> </a:t>
            </a:r>
            <a:r>
              <a:rPr lang="en-US" altLang="zh-CN" sz="2400" u="sng" dirty="0">
                <a:solidFill>
                  <a:srgbClr val="000000"/>
                </a:solidFill>
                <a:latin typeface="FrutigerLTStd-Light"/>
              </a:rPr>
              <a:t>gene lead </a:t>
            </a:r>
            <a:r>
              <a:rPr lang="en-US" altLang="zh-CN" sz="2400" u="sng" dirty="0" smtClean="0">
                <a:solidFill>
                  <a:srgbClr val="000000"/>
                </a:solidFill>
                <a:latin typeface="FrutigerLTStd-Light"/>
              </a:rPr>
              <a:t>preferentially to </a:t>
            </a:r>
            <a:r>
              <a:rPr lang="en-US" altLang="zh-CN" sz="2400" u="sng" dirty="0">
                <a:solidFill>
                  <a:srgbClr val="000000"/>
                </a:solidFill>
                <a:latin typeface="FrutigerLTStd-Light"/>
              </a:rPr>
              <a:t>the formation of pediatric tumors </a:t>
            </a:r>
            <a:r>
              <a:rPr lang="en-US" altLang="zh-CN" sz="2400" u="sng" dirty="0" smtClean="0">
                <a:solidFill>
                  <a:srgbClr val="000000"/>
                </a:solidFill>
                <a:latin typeface="FrutigerLTStd-Light"/>
              </a:rPr>
              <a:t>in the </a:t>
            </a:r>
            <a:r>
              <a:rPr lang="en-US" altLang="zh-CN" sz="2400" u="sng" dirty="0">
                <a:solidFill>
                  <a:srgbClr val="000000"/>
                </a:solidFill>
                <a:latin typeface="FrutigerLTStd-Light"/>
              </a:rPr>
              <a:t>retina, a small, highly </a:t>
            </a:r>
            <a:r>
              <a:rPr lang="en-US" altLang="zh-CN" sz="2400" u="sng" dirty="0" smtClean="0">
                <a:solidFill>
                  <a:srgbClr val="000000"/>
                </a:solidFill>
                <a:latin typeface="FrutigerLTStd-Light"/>
              </a:rPr>
              <a:t>specialized tissue</a:t>
            </a:r>
            <a:r>
              <a:rPr lang="en-US" altLang="zh-CN" sz="2400" u="sng" dirty="0">
                <a:solidFill>
                  <a:srgbClr val="000000"/>
                </a:solidFill>
                <a:latin typeface="FrutigerLTStd-Light"/>
              </a:rPr>
              <a:t>, even though the </a:t>
            </a:r>
            <a:r>
              <a:rPr lang="en-US" altLang="zh-CN" sz="2400" i="1" u="sng" dirty="0" err="1">
                <a:solidFill>
                  <a:srgbClr val="000000"/>
                </a:solidFill>
                <a:latin typeface="FrutigerLTStd-LightItalic"/>
              </a:rPr>
              <a:t>Rb</a:t>
            </a:r>
            <a:r>
              <a:rPr lang="en-US" altLang="zh-CN" sz="2400" i="1" u="sng" dirty="0">
                <a:solidFill>
                  <a:srgbClr val="000000"/>
                </a:solidFill>
                <a:latin typeface="FrutigerLTStd-LightItalic"/>
              </a:rPr>
              <a:t> </a:t>
            </a:r>
            <a:r>
              <a:rPr lang="en-US" altLang="zh-CN" sz="2400" u="sng" dirty="0">
                <a:solidFill>
                  <a:srgbClr val="000000"/>
                </a:solidFill>
                <a:latin typeface="FrutigerLTStd-Light"/>
              </a:rPr>
              <a:t>gene is </a:t>
            </a:r>
            <a:r>
              <a:rPr lang="en-US" altLang="zh-CN" sz="2400" u="sng" dirty="0" smtClean="0">
                <a:solidFill>
                  <a:srgbClr val="000000"/>
                </a:solidFill>
                <a:latin typeface="FrutigerLTStd-Light"/>
              </a:rPr>
              <a:t>active in </a:t>
            </a:r>
            <a:r>
              <a:rPr lang="en-US" altLang="zh-CN" sz="2400" u="sng" dirty="0">
                <a:solidFill>
                  <a:srgbClr val="000000"/>
                </a:solidFill>
                <a:latin typeface="FrutigerLTStd-Light"/>
              </a:rPr>
              <a:t>governing cell proliferation in </a:t>
            </a:r>
            <a:r>
              <a:rPr lang="en-US" altLang="zh-CN" sz="2400" u="sng" dirty="0" smtClean="0">
                <a:solidFill>
                  <a:srgbClr val="000000"/>
                </a:solidFill>
                <a:latin typeface="FrutigerLTStd-Light"/>
              </a:rPr>
              <a:t>most cell </a:t>
            </a:r>
            <a:r>
              <a:rPr lang="en-US" altLang="zh-CN" sz="2400" u="sng" dirty="0">
                <a:solidFill>
                  <a:srgbClr val="000000"/>
                </a:solidFill>
                <a:latin typeface="FrutigerLTStd-Light"/>
              </a:rPr>
              <a:t>types throughout the body.</a:t>
            </a:r>
            <a:endParaRPr lang="zh-CN" altLang="en-US" sz="2400" u="sng" dirty="0"/>
          </a:p>
        </p:txBody>
      </p:sp>
      <p:sp>
        <p:nvSpPr>
          <p:cNvPr id="2" name="Rectangle 1"/>
          <p:cNvSpPr/>
          <p:nvPr/>
        </p:nvSpPr>
        <p:spPr>
          <a:xfrm>
            <a:off x="5137386" y="353210"/>
            <a:ext cx="6705682" cy="523220"/>
          </a:xfrm>
          <a:prstGeom prst="rect">
            <a:avLst/>
          </a:prstGeom>
        </p:spPr>
        <p:txBody>
          <a:bodyPr wrap="none">
            <a:spAutoFit/>
          </a:bodyPr>
          <a:lstStyle/>
          <a:p>
            <a:r>
              <a:rPr lang="en-US" altLang="zh-CN" sz="2800" b="1" dirty="0">
                <a:solidFill>
                  <a:srgbClr val="1271FF"/>
                </a:solidFill>
                <a:latin typeface="FrutigerLTStd-Bold"/>
              </a:rPr>
              <a:t>Figure 7.3 </a:t>
            </a:r>
            <a:r>
              <a:rPr lang="en-US" altLang="zh-CN" sz="2800" b="1" dirty="0">
                <a:solidFill>
                  <a:srgbClr val="000000"/>
                </a:solidFill>
                <a:latin typeface="FrutigerLTStd-Bold"/>
              </a:rPr>
              <a:t>Pediatric retinoblastomas</a:t>
            </a:r>
          </a:p>
        </p:txBody>
      </p:sp>
    </p:spTree>
    <p:extLst>
      <p:ext uri="{BB962C8B-B14F-4D97-AF65-F5344CB8AC3E}">
        <p14:creationId xmlns:p14="http://schemas.microsoft.com/office/powerpoint/2010/main" val="3033025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2311" y="1774597"/>
            <a:ext cx="10027920" cy="1323439"/>
          </a:xfrm>
          <a:prstGeom prst="rect">
            <a:avLst/>
          </a:prstGeom>
        </p:spPr>
        <p:txBody>
          <a:bodyPr wrap="square">
            <a:spAutoFit/>
          </a:bodyPr>
          <a:lstStyle/>
          <a:p>
            <a:r>
              <a:rPr lang="en-US" altLang="zh-CN" sz="2000" dirty="0">
                <a:latin typeface="UtopiaStd-Regular"/>
              </a:rPr>
              <a:t>Because this </a:t>
            </a:r>
            <a:r>
              <a:rPr lang="en-US" altLang="zh-CN" sz="2000" dirty="0" smtClean="0">
                <a:latin typeface="UtopiaStd-Regular"/>
              </a:rPr>
              <a:t>tumor strikes </a:t>
            </a:r>
            <a:r>
              <a:rPr lang="en-US" altLang="zh-CN" sz="2000" dirty="0">
                <a:latin typeface="UtopiaStd-Regular"/>
              </a:rPr>
              <a:t>in children lacking a family history, it is considered to be a manifestation of </a:t>
            </a:r>
            <a:r>
              <a:rPr lang="en-US" altLang="zh-CN" sz="2000" dirty="0" smtClean="0">
                <a:latin typeface="UtopiaStd-Regular"/>
              </a:rPr>
              <a:t>the </a:t>
            </a:r>
            <a:r>
              <a:rPr lang="en-US" altLang="zh-CN" sz="2000" b="1" dirty="0" smtClean="0">
                <a:latin typeface="UtopiaStd-Bold"/>
              </a:rPr>
              <a:t>sporadic </a:t>
            </a:r>
            <a:r>
              <a:rPr lang="en-US" altLang="zh-CN" sz="2000" dirty="0">
                <a:latin typeface="UtopiaStd-Regular"/>
              </a:rPr>
              <a:t>form of this disease. (Since this form of the disease affects only a single </a:t>
            </a:r>
            <a:r>
              <a:rPr lang="en-US" altLang="zh-CN" sz="2000" dirty="0" smtClean="0">
                <a:latin typeface="UtopiaStd-Regular"/>
              </a:rPr>
              <a:t>eye, it </a:t>
            </a:r>
            <a:r>
              <a:rPr lang="en-US" altLang="zh-CN" sz="2000" dirty="0">
                <a:latin typeface="UtopiaStd-Regular"/>
              </a:rPr>
              <a:t>is often termed </a:t>
            </a:r>
            <a:r>
              <a:rPr lang="en-US" altLang="zh-CN" sz="2000" i="1" dirty="0">
                <a:latin typeface="UtopiaStd-Italic"/>
              </a:rPr>
              <a:t>unilateral </a:t>
            </a:r>
            <a:r>
              <a:rPr lang="en-US" altLang="zh-CN" sz="2000" dirty="0">
                <a:latin typeface="UtopiaStd-Regular"/>
              </a:rPr>
              <a:t>retinoblastoma.)</a:t>
            </a:r>
            <a:endParaRPr lang="zh-CN" altLang="en-US" sz="2000" dirty="0"/>
          </a:p>
        </p:txBody>
      </p:sp>
      <p:sp>
        <p:nvSpPr>
          <p:cNvPr id="3" name="Rectangle 2"/>
          <p:cNvSpPr/>
          <p:nvPr/>
        </p:nvSpPr>
        <p:spPr>
          <a:xfrm>
            <a:off x="972311" y="3894666"/>
            <a:ext cx="10027920" cy="1323439"/>
          </a:xfrm>
          <a:prstGeom prst="rect">
            <a:avLst/>
          </a:prstGeom>
        </p:spPr>
        <p:txBody>
          <a:bodyPr wrap="square">
            <a:spAutoFit/>
          </a:bodyPr>
          <a:lstStyle/>
          <a:p>
            <a:r>
              <a:rPr lang="en-US" altLang="zh-CN" sz="2000" dirty="0">
                <a:latin typeface="UtopiaStd-Regular"/>
              </a:rPr>
              <a:t>The </a:t>
            </a:r>
            <a:r>
              <a:rPr lang="en-US" altLang="zh-CN" sz="2000" b="1" dirty="0">
                <a:latin typeface="UtopiaStd-Bold"/>
              </a:rPr>
              <a:t>familial </a:t>
            </a:r>
            <a:r>
              <a:rPr lang="en-US" altLang="zh-CN" sz="2000" dirty="0">
                <a:latin typeface="UtopiaStd-Regular"/>
              </a:rPr>
              <a:t>form of retinoblastoma appears in children having a parent who also </a:t>
            </a:r>
            <a:r>
              <a:rPr lang="en-US" altLang="zh-CN" sz="2000" dirty="0" smtClean="0">
                <a:latin typeface="UtopiaStd-Regular"/>
              </a:rPr>
              <a:t>suffered from </a:t>
            </a:r>
            <a:r>
              <a:rPr lang="en-US" altLang="zh-CN" sz="2000" dirty="0">
                <a:latin typeface="UtopiaStd-Regular"/>
              </a:rPr>
              <a:t>and was cured of the disease early in life. In this instance, there are </a:t>
            </a:r>
            <a:r>
              <a:rPr lang="en-US" altLang="zh-CN" sz="2000" dirty="0" smtClean="0">
                <a:latin typeface="UtopiaStd-Regular"/>
              </a:rPr>
              <a:t>usually multiple </a:t>
            </a:r>
            <a:r>
              <a:rPr lang="en-US" altLang="zh-CN" sz="2000" dirty="0">
                <a:latin typeface="UtopiaStd-Regular"/>
              </a:rPr>
              <a:t>foci of tumors arising in both eyes (and the condition is therefore called </a:t>
            </a:r>
            <a:r>
              <a:rPr lang="en-US" altLang="zh-CN" sz="2000" i="1" dirty="0" smtClean="0">
                <a:latin typeface="UtopiaStd-Italic"/>
              </a:rPr>
              <a:t>bilateral </a:t>
            </a:r>
            <a:r>
              <a:rPr lang="en-US" altLang="zh-CN" sz="2000" dirty="0" smtClean="0">
                <a:latin typeface="UtopiaStd-Regular"/>
              </a:rPr>
              <a:t>retinoblastoma</a:t>
            </a:r>
            <a:r>
              <a:rPr lang="en-US" altLang="zh-CN" sz="2000" dirty="0">
                <a:latin typeface="UtopiaStd-Regular"/>
              </a:rPr>
              <a:t>).</a:t>
            </a:r>
            <a:endParaRPr lang="zh-CN" altLang="en-US" sz="2000" dirty="0"/>
          </a:p>
        </p:txBody>
      </p:sp>
      <p:sp>
        <p:nvSpPr>
          <p:cNvPr id="4" name="TextBox 3"/>
          <p:cNvSpPr txBox="1"/>
          <p:nvPr/>
        </p:nvSpPr>
        <p:spPr>
          <a:xfrm>
            <a:off x="2084946" y="499120"/>
            <a:ext cx="7802649" cy="584775"/>
          </a:xfrm>
          <a:prstGeom prst="rect">
            <a:avLst/>
          </a:prstGeom>
          <a:noFill/>
        </p:spPr>
        <p:txBody>
          <a:bodyPr wrap="none" rtlCol="0">
            <a:spAutoFit/>
          </a:bodyPr>
          <a:lstStyle/>
          <a:p>
            <a:r>
              <a:rPr lang="en-US" altLang="zh-CN" sz="3200" b="1" dirty="0" smtClean="0"/>
              <a:t>Sporadic and familial form of retinoblastoma</a:t>
            </a:r>
            <a:endParaRPr lang="zh-CN" altLang="en-US" sz="3200" b="1" dirty="0"/>
          </a:p>
        </p:txBody>
      </p:sp>
    </p:spTree>
    <p:extLst>
      <p:ext uri="{BB962C8B-B14F-4D97-AF65-F5344CB8AC3E}">
        <p14:creationId xmlns:p14="http://schemas.microsoft.com/office/powerpoint/2010/main" val="3816771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figure_07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2" y="1304160"/>
            <a:ext cx="6888478" cy="5276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310384" y="278767"/>
            <a:ext cx="7738872" cy="954107"/>
          </a:xfrm>
          <a:prstGeom prst="rect">
            <a:avLst/>
          </a:prstGeom>
        </p:spPr>
        <p:txBody>
          <a:bodyPr wrap="square">
            <a:spAutoFit/>
          </a:bodyPr>
          <a:lstStyle/>
          <a:p>
            <a:pPr algn="ctr"/>
            <a:r>
              <a:rPr lang="en-US" altLang="zh-CN" sz="2800" b="1" dirty="0">
                <a:solidFill>
                  <a:srgbClr val="1271FF"/>
                </a:solidFill>
                <a:latin typeface="FrutigerLTStd-Bold"/>
              </a:rPr>
              <a:t>Figure 7.4 </a:t>
            </a:r>
            <a:r>
              <a:rPr lang="en-US" altLang="zh-CN" sz="2800" b="1" dirty="0">
                <a:solidFill>
                  <a:srgbClr val="000000"/>
                </a:solidFill>
                <a:latin typeface="FrutigerLTStd-Bold"/>
              </a:rPr>
              <a:t>Unilateral versus bilateral</a:t>
            </a:r>
          </a:p>
          <a:p>
            <a:pPr algn="ctr"/>
            <a:r>
              <a:rPr lang="en-US" altLang="zh-CN" sz="2800" b="1" dirty="0">
                <a:solidFill>
                  <a:srgbClr val="000000"/>
                </a:solidFill>
                <a:latin typeface="FrutigerLTStd-Bold"/>
              </a:rPr>
              <a:t>retinoblastoma</a:t>
            </a:r>
            <a:endParaRPr lang="zh-CN" altLang="en-US" sz="2800" dirty="0"/>
          </a:p>
        </p:txBody>
      </p:sp>
      <p:sp>
        <p:nvSpPr>
          <p:cNvPr id="3" name="Rectangle 2"/>
          <p:cNvSpPr/>
          <p:nvPr/>
        </p:nvSpPr>
        <p:spPr>
          <a:xfrm>
            <a:off x="6284976" y="2268373"/>
            <a:ext cx="5529072" cy="1631216"/>
          </a:xfrm>
          <a:prstGeom prst="rect">
            <a:avLst/>
          </a:prstGeom>
        </p:spPr>
        <p:txBody>
          <a:bodyPr wrap="square">
            <a:spAutoFit/>
          </a:bodyPr>
          <a:lstStyle/>
          <a:p>
            <a:r>
              <a:rPr lang="en-US" altLang="zh-CN" sz="2000" dirty="0">
                <a:latin typeface="FrutigerLTStd-Light"/>
              </a:rPr>
              <a:t>As </a:t>
            </a:r>
            <a:r>
              <a:rPr lang="en-US" altLang="zh-CN" sz="2000" dirty="0" smtClean="0">
                <a:latin typeface="FrutigerLTStd-Light"/>
              </a:rPr>
              <a:t>is apparent</a:t>
            </a:r>
            <a:r>
              <a:rPr lang="en-US" altLang="zh-CN" sz="2000" dirty="0">
                <a:latin typeface="FrutigerLTStd-Light"/>
              </a:rPr>
              <a:t>, those cured of bilateral </a:t>
            </a:r>
            <a:r>
              <a:rPr lang="en-US" altLang="zh-CN" sz="2000" dirty="0" smtClean="0">
                <a:latin typeface="FrutigerLTStd-Light"/>
              </a:rPr>
              <a:t>tumors (</a:t>
            </a:r>
            <a:r>
              <a:rPr lang="en-US" altLang="zh-CN" sz="2000" i="1" dirty="0" smtClean="0">
                <a:latin typeface="FrutigerLTStd-LightItalic"/>
              </a:rPr>
              <a:t>red </a:t>
            </a:r>
            <a:r>
              <a:rPr lang="en-US" altLang="zh-CN" sz="2000" i="1" dirty="0">
                <a:latin typeface="FrutigerLTStd-LightItalic"/>
              </a:rPr>
              <a:t>line</a:t>
            </a:r>
            <a:r>
              <a:rPr lang="en-US" altLang="zh-CN" sz="2000" dirty="0">
                <a:latin typeface="FrutigerLTStd-Light"/>
              </a:rPr>
              <a:t>) have a dramatically higher </a:t>
            </a:r>
            <a:r>
              <a:rPr lang="en-US" altLang="zh-CN" sz="2000" dirty="0" smtClean="0">
                <a:latin typeface="FrutigerLTStd-Light"/>
              </a:rPr>
              <a:t>risk of </a:t>
            </a:r>
            <a:r>
              <a:rPr lang="en-US" altLang="zh-CN" sz="2000" dirty="0">
                <a:latin typeface="FrutigerLTStd-Light"/>
              </a:rPr>
              <a:t>subsequently developing tumors </a:t>
            </a:r>
            <a:r>
              <a:rPr lang="en-US" altLang="zh-CN" sz="2000" dirty="0" smtClean="0">
                <a:latin typeface="FrutigerLTStd-Light"/>
              </a:rPr>
              <a:t>in a </a:t>
            </a:r>
            <a:r>
              <a:rPr lang="en-US" altLang="zh-CN" sz="2000" dirty="0">
                <a:latin typeface="FrutigerLTStd-Light"/>
              </a:rPr>
              <a:t>variety of organ sites than those </a:t>
            </a:r>
            <a:r>
              <a:rPr lang="en-US" altLang="zh-CN" sz="2000" dirty="0" smtClean="0">
                <a:latin typeface="FrutigerLTStd-Light"/>
              </a:rPr>
              <a:t>with unilateral </a:t>
            </a:r>
            <a:r>
              <a:rPr lang="en-US" altLang="zh-CN" sz="2000" dirty="0">
                <a:latin typeface="FrutigerLTStd-Light"/>
              </a:rPr>
              <a:t>tumors (</a:t>
            </a:r>
            <a:r>
              <a:rPr lang="en-US" altLang="zh-CN" sz="2000" i="1" dirty="0">
                <a:latin typeface="FrutigerLTStd-LightItalic"/>
              </a:rPr>
              <a:t>blue line</a:t>
            </a:r>
            <a:r>
              <a:rPr lang="en-US" altLang="zh-CN" sz="2000" dirty="0">
                <a:latin typeface="FrutigerLTStd-Light"/>
              </a:rPr>
              <a:t>).</a:t>
            </a:r>
            <a:endParaRPr lang="zh-CN" altLang="en-US" sz="2000" dirty="0"/>
          </a:p>
        </p:txBody>
      </p:sp>
    </p:spTree>
    <p:extLst>
      <p:ext uri="{BB962C8B-B14F-4D97-AF65-F5344CB8AC3E}">
        <p14:creationId xmlns:p14="http://schemas.microsoft.com/office/powerpoint/2010/main" val="1912430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58861" y="482846"/>
            <a:ext cx="4356705" cy="646331"/>
          </a:xfrm>
          <a:prstGeom prst="rect">
            <a:avLst/>
          </a:prstGeom>
        </p:spPr>
        <p:txBody>
          <a:bodyPr wrap="none">
            <a:spAutoFit/>
          </a:bodyPr>
          <a:lstStyle/>
          <a:p>
            <a:r>
              <a:rPr lang="en-US" altLang="zh-CN" sz="3600" b="1" dirty="0" smtClean="0">
                <a:solidFill>
                  <a:srgbClr val="252525"/>
                </a:solidFill>
                <a:latin typeface="Arial" panose="020B0604020202020204" pitchFamily="34" charset="0"/>
              </a:rPr>
              <a:t>Two-hit </a:t>
            </a:r>
            <a:r>
              <a:rPr lang="en-US" altLang="zh-CN" sz="3600" b="1" dirty="0">
                <a:solidFill>
                  <a:srgbClr val="252525"/>
                </a:solidFill>
                <a:latin typeface="Arial" panose="020B0604020202020204" pitchFamily="34" charset="0"/>
              </a:rPr>
              <a:t>hypothesis</a:t>
            </a:r>
            <a:endParaRPr lang="zh-CN" altLang="en-US" sz="3600" dirty="0"/>
          </a:p>
        </p:txBody>
      </p:sp>
      <p:sp>
        <p:nvSpPr>
          <p:cNvPr id="3" name="Rectangle 2"/>
          <p:cNvSpPr/>
          <p:nvPr/>
        </p:nvSpPr>
        <p:spPr>
          <a:xfrm>
            <a:off x="612601" y="1577465"/>
            <a:ext cx="10555224" cy="1477328"/>
          </a:xfrm>
          <a:prstGeom prst="rect">
            <a:avLst/>
          </a:prstGeom>
        </p:spPr>
        <p:txBody>
          <a:bodyPr wrap="square">
            <a:spAutoFit/>
          </a:bodyPr>
          <a:lstStyle/>
          <a:p>
            <a:r>
              <a:rPr lang="en-US" altLang="zh-CN" dirty="0">
                <a:solidFill>
                  <a:srgbClr val="252525"/>
                </a:solidFill>
                <a:latin typeface="Arial" panose="020B0604020202020204" pitchFamily="34" charset="0"/>
              </a:rPr>
              <a:t>The </a:t>
            </a:r>
            <a:r>
              <a:rPr lang="en-US" altLang="zh-CN" b="1" dirty="0">
                <a:solidFill>
                  <a:srgbClr val="252525"/>
                </a:solidFill>
                <a:latin typeface="Arial" panose="020B0604020202020204" pitchFamily="34" charset="0"/>
              </a:rPr>
              <a:t>Knudson hypothesis</a:t>
            </a:r>
            <a:r>
              <a:rPr lang="en-US" altLang="zh-CN" dirty="0">
                <a:solidFill>
                  <a:srgbClr val="252525"/>
                </a:solidFill>
                <a:latin typeface="Arial" panose="020B0604020202020204" pitchFamily="34" charset="0"/>
              </a:rPr>
              <a:t>, also known as the </a:t>
            </a:r>
            <a:r>
              <a:rPr lang="en-US" altLang="zh-CN" b="1" dirty="0">
                <a:solidFill>
                  <a:srgbClr val="252525"/>
                </a:solidFill>
                <a:latin typeface="Arial" panose="020B0604020202020204" pitchFamily="34" charset="0"/>
              </a:rPr>
              <a:t>two-hit hypothesis</a:t>
            </a:r>
            <a:r>
              <a:rPr lang="en-US" altLang="zh-CN" dirty="0">
                <a:solidFill>
                  <a:srgbClr val="252525"/>
                </a:solidFill>
                <a:latin typeface="Arial" panose="020B0604020202020204" pitchFamily="34" charset="0"/>
              </a:rPr>
              <a:t> or </a:t>
            </a:r>
            <a:r>
              <a:rPr lang="en-US" altLang="zh-CN" b="1" dirty="0">
                <a:solidFill>
                  <a:srgbClr val="252525"/>
                </a:solidFill>
                <a:latin typeface="Arial" panose="020B0604020202020204" pitchFamily="34" charset="0"/>
              </a:rPr>
              <a:t>multiple-hit hypothesis</a:t>
            </a:r>
            <a:r>
              <a:rPr lang="en-US" altLang="zh-CN" dirty="0">
                <a:solidFill>
                  <a:srgbClr val="252525"/>
                </a:solidFill>
                <a:latin typeface="Arial" panose="020B0604020202020204" pitchFamily="34" charset="0"/>
              </a:rPr>
              <a:t>, is the </a:t>
            </a:r>
            <a:r>
              <a:rPr lang="en-US" altLang="zh-CN" dirty="0">
                <a:solidFill>
                  <a:srgbClr val="0B0080"/>
                </a:solidFill>
                <a:latin typeface="Arial" panose="020B0604020202020204" pitchFamily="34" charset="0"/>
                <a:hlinkClick r:id="rId3" tooltip="Hypothesis"/>
              </a:rPr>
              <a:t>hypothesis</a:t>
            </a:r>
            <a:r>
              <a:rPr lang="en-US" altLang="zh-CN" dirty="0">
                <a:solidFill>
                  <a:srgbClr val="252525"/>
                </a:solidFill>
                <a:latin typeface="Arial" panose="020B0604020202020204" pitchFamily="34" charset="0"/>
              </a:rPr>
              <a:t> that </a:t>
            </a:r>
            <a:r>
              <a:rPr lang="en-US" altLang="zh-CN" dirty="0">
                <a:solidFill>
                  <a:srgbClr val="0B0080"/>
                </a:solidFill>
                <a:latin typeface="Arial" panose="020B0604020202020204" pitchFamily="34" charset="0"/>
                <a:hlinkClick r:id="rId4" tooltip="Cancer"/>
              </a:rPr>
              <a:t>cancer</a:t>
            </a:r>
            <a:r>
              <a:rPr lang="en-US" altLang="zh-CN" dirty="0">
                <a:solidFill>
                  <a:srgbClr val="252525"/>
                </a:solidFill>
                <a:latin typeface="Arial" panose="020B0604020202020204" pitchFamily="34" charset="0"/>
              </a:rPr>
              <a:t> is the result of accumulated </a:t>
            </a:r>
            <a:r>
              <a:rPr lang="en-US" altLang="zh-CN" dirty="0">
                <a:solidFill>
                  <a:srgbClr val="0B0080"/>
                </a:solidFill>
                <a:latin typeface="Arial" panose="020B0604020202020204" pitchFamily="34" charset="0"/>
                <a:hlinkClick r:id="rId5" tooltip="Mutation"/>
              </a:rPr>
              <a:t>mutations</a:t>
            </a:r>
            <a:r>
              <a:rPr lang="en-US" altLang="zh-CN" dirty="0">
                <a:solidFill>
                  <a:srgbClr val="252525"/>
                </a:solidFill>
                <a:latin typeface="Arial" panose="020B0604020202020204" pitchFamily="34" charset="0"/>
              </a:rPr>
              <a:t> to a cell's </a:t>
            </a:r>
            <a:r>
              <a:rPr lang="en-US" altLang="zh-CN" dirty="0">
                <a:solidFill>
                  <a:srgbClr val="0B0080"/>
                </a:solidFill>
                <a:latin typeface="Arial" panose="020B0604020202020204" pitchFamily="34" charset="0"/>
                <a:hlinkClick r:id="rId6" tooltip="DNA"/>
              </a:rPr>
              <a:t>DNA</a:t>
            </a:r>
            <a:r>
              <a:rPr lang="en-US" altLang="zh-CN" dirty="0">
                <a:solidFill>
                  <a:srgbClr val="252525"/>
                </a:solidFill>
                <a:latin typeface="Arial" panose="020B0604020202020204" pitchFamily="34" charset="0"/>
              </a:rPr>
              <a:t>. It was first proposed by </a:t>
            </a:r>
            <a:r>
              <a:rPr lang="en-US" altLang="zh-CN" dirty="0">
                <a:solidFill>
                  <a:srgbClr val="0B0080"/>
                </a:solidFill>
                <a:latin typeface="Arial" panose="020B0604020202020204" pitchFamily="34" charset="0"/>
                <a:hlinkClick r:id="rId7" tooltip="Carl O. Nordling"/>
              </a:rPr>
              <a:t>Carl O. </a:t>
            </a:r>
            <a:r>
              <a:rPr lang="en-US" altLang="zh-CN" dirty="0" err="1">
                <a:solidFill>
                  <a:srgbClr val="0B0080"/>
                </a:solidFill>
                <a:latin typeface="Arial" panose="020B0604020202020204" pitchFamily="34" charset="0"/>
                <a:hlinkClick r:id="rId7" tooltip="Carl O. Nordling"/>
              </a:rPr>
              <a:t>Nordling</a:t>
            </a:r>
            <a:r>
              <a:rPr lang="en-US" altLang="zh-CN" dirty="0">
                <a:solidFill>
                  <a:srgbClr val="252525"/>
                </a:solidFill>
                <a:latin typeface="Arial" panose="020B0604020202020204" pitchFamily="34" charset="0"/>
              </a:rPr>
              <a:t> in 1953</a:t>
            </a:r>
            <a:r>
              <a:rPr lang="en-US" altLang="zh-CN" dirty="0" smtClean="0">
                <a:solidFill>
                  <a:srgbClr val="252525"/>
                </a:solidFill>
                <a:latin typeface="Arial" panose="020B0604020202020204" pitchFamily="34" charset="0"/>
              </a:rPr>
              <a:t>,</a:t>
            </a:r>
            <a:r>
              <a:rPr lang="en-US" altLang="zh-CN" dirty="0">
                <a:solidFill>
                  <a:srgbClr val="252525"/>
                </a:solidFill>
                <a:latin typeface="Arial" panose="020B0604020202020204" pitchFamily="34" charset="0"/>
              </a:rPr>
              <a:t> and later formulated by </a:t>
            </a:r>
            <a:r>
              <a:rPr lang="en-US" altLang="zh-CN" dirty="0">
                <a:solidFill>
                  <a:srgbClr val="0B0080"/>
                </a:solidFill>
                <a:latin typeface="Arial" panose="020B0604020202020204" pitchFamily="34" charset="0"/>
                <a:hlinkClick r:id="rId8" tooltip="Alfred G. Knudson"/>
              </a:rPr>
              <a:t>Alfred G. Knudson</a:t>
            </a:r>
            <a:r>
              <a:rPr lang="en-US" altLang="zh-CN" dirty="0">
                <a:solidFill>
                  <a:srgbClr val="252525"/>
                </a:solidFill>
                <a:latin typeface="Arial" panose="020B0604020202020204" pitchFamily="34" charset="0"/>
              </a:rPr>
              <a:t> in 1971</a:t>
            </a:r>
            <a:r>
              <a:rPr lang="en-US" altLang="zh-CN" dirty="0" smtClean="0">
                <a:solidFill>
                  <a:srgbClr val="252525"/>
                </a:solidFill>
                <a:latin typeface="Arial" panose="020B0604020202020204" pitchFamily="34" charset="0"/>
              </a:rPr>
              <a:t>.</a:t>
            </a:r>
            <a:r>
              <a:rPr lang="en-US" altLang="zh-CN" dirty="0">
                <a:solidFill>
                  <a:srgbClr val="252525"/>
                </a:solidFill>
                <a:latin typeface="Arial" panose="020B0604020202020204" pitchFamily="34" charset="0"/>
              </a:rPr>
              <a:t> Knudson's work led indirectly to the identification of cancer-related </a:t>
            </a:r>
            <a:r>
              <a:rPr lang="en-US" altLang="zh-CN" dirty="0">
                <a:solidFill>
                  <a:srgbClr val="0B0080"/>
                </a:solidFill>
                <a:latin typeface="Arial" panose="020B0604020202020204" pitchFamily="34" charset="0"/>
                <a:hlinkClick r:id="rId9" tooltip="Gene"/>
              </a:rPr>
              <a:t>genes</a:t>
            </a:r>
            <a:r>
              <a:rPr lang="en-US" altLang="zh-CN" dirty="0">
                <a:solidFill>
                  <a:srgbClr val="252525"/>
                </a:solidFill>
                <a:latin typeface="Arial" panose="020B0604020202020204" pitchFamily="34" charset="0"/>
              </a:rPr>
              <a:t>. Knudson won the 1998 </a:t>
            </a:r>
            <a:r>
              <a:rPr lang="en-US" altLang="zh-CN" dirty="0">
                <a:solidFill>
                  <a:srgbClr val="0B0080"/>
                </a:solidFill>
                <a:latin typeface="Arial" panose="020B0604020202020204" pitchFamily="34" charset="0"/>
                <a:hlinkClick r:id="rId10" tooltip="Lasker-DeBakey Clinical Medical Research Award"/>
              </a:rPr>
              <a:t>Albert </a:t>
            </a:r>
            <a:r>
              <a:rPr lang="en-US" altLang="zh-CN" dirty="0" err="1">
                <a:solidFill>
                  <a:srgbClr val="0B0080"/>
                </a:solidFill>
                <a:latin typeface="Arial" panose="020B0604020202020204" pitchFamily="34" charset="0"/>
                <a:hlinkClick r:id="rId10" tooltip="Lasker-DeBakey Clinical Medical Research Award"/>
              </a:rPr>
              <a:t>Lasker</a:t>
            </a:r>
            <a:r>
              <a:rPr lang="en-US" altLang="zh-CN" dirty="0">
                <a:solidFill>
                  <a:srgbClr val="0B0080"/>
                </a:solidFill>
                <a:latin typeface="Arial" panose="020B0604020202020204" pitchFamily="34" charset="0"/>
                <a:hlinkClick r:id="rId10" tooltip="Lasker-DeBakey Clinical Medical Research Award"/>
              </a:rPr>
              <a:t> Clinical Medical Research Award</a:t>
            </a:r>
            <a:r>
              <a:rPr lang="en-US" altLang="zh-CN" dirty="0">
                <a:solidFill>
                  <a:srgbClr val="252525"/>
                </a:solidFill>
                <a:latin typeface="Arial" panose="020B0604020202020204" pitchFamily="34" charset="0"/>
              </a:rPr>
              <a:t> for this work.</a:t>
            </a:r>
            <a:endParaRPr lang="zh-CN" altLang="en-US" dirty="0"/>
          </a:p>
        </p:txBody>
      </p:sp>
      <p:sp>
        <p:nvSpPr>
          <p:cNvPr id="4" name="Rectangle 3"/>
          <p:cNvSpPr/>
          <p:nvPr/>
        </p:nvSpPr>
        <p:spPr>
          <a:xfrm>
            <a:off x="612601" y="3393897"/>
            <a:ext cx="10555224" cy="2308324"/>
          </a:xfrm>
          <a:prstGeom prst="rect">
            <a:avLst/>
          </a:prstGeom>
        </p:spPr>
        <p:txBody>
          <a:bodyPr wrap="square">
            <a:spAutoFit/>
          </a:bodyPr>
          <a:lstStyle/>
          <a:p>
            <a:r>
              <a:rPr lang="en-US" altLang="zh-CN" dirty="0">
                <a:solidFill>
                  <a:srgbClr val="252525"/>
                </a:solidFill>
                <a:latin typeface="Arial" panose="020B0604020202020204" pitchFamily="34" charset="0"/>
              </a:rPr>
              <a:t>Later, Knudson performed a statistical analysis on cases of </a:t>
            </a:r>
            <a:r>
              <a:rPr lang="en-US" altLang="zh-CN" dirty="0">
                <a:solidFill>
                  <a:srgbClr val="0B0080"/>
                </a:solidFill>
                <a:latin typeface="Arial" panose="020B0604020202020204" pitchFamily="34" charset="0"/>
                <a:hlinkClick r:id="rId11" tooltip="Retinoblastoma"/>
              </a:rPr>
              <a:t>retinoblastoma</a:t>
            </a:r>
            <a:r>
              <a:rPr lang="en-US" altLang="zh-CN" dirty="0">
                <a:solidFill>
                  <a:srgbClr val="252525"/>
                </a:solidFill>
                <a:latin typeface="Arial" panose="020B0604020202020204" pitchFamily="34" charset="0"/>
              </a:rPr>
              <a:t>, a tumor of the </a:t>
            </a:r>
            <a:r>
              <a:rPr lang="en-US" altLang="zh-CN" dirty="0">
                <a:solidFill>
                  <a:srgbClr val="0B0080"/>
                </a:solidFill>
                <a:latin typeface="Arial" panose="020B0604020202020204" pitchFamily="34" charset="0"/>
                <a:hlinkClick r:id="rId12" tooltip="Retina"/>
              </a:rPr>
              <a:t>retina</a:t>
            </a:r>
            <a:r>
              <a:rPr lang="en-US" altLang="zh-CN" dirty="0">
                <a:solidFill>
                  <a:srgbClr val="252525"/>
                </a:solidFill>
                <a:latin typeface="Arial" panose="020B0604020202020204" pitchFamily="34" charset="0"/>
              </a:rPr>
              <a:t> that occurs both as an inherited disease and sporadically. He noted that </a:t>
            </a:r>
            <a:r>
              <a:rPr lang="en-US" altLang="zh-CN" u="sng" dirty="0">
                <a:solidFill>
                  <a:srgbClr val="252525"/>
                </a:solidFill>
                <a:latin typeface="Arial" panose="020B0604020202020204" pitchFamily="34" charset="0"/>
              </a:rPr>
              <a:t>inherited retinoblastoma occurs at a younger age than the sporadic disease. </a:t>
            </a:r>
            <a:r>
              <a:rPr lang="en-US" altLang="zh-CN" dirty="0">
                <a:solidFill>
                  <a:srgbClr val="252525"/>
                </a:solidFill>
                <a:latin typeface="Arial" panose="020B0604020202020204" pitchFamily="34" charset="0"/>
              </a:rPr>
              <a:t>In addition, the children with inherited retinoblastoma often developed the tumor in both eyes, suggesting an underlying </a:t>
            </a:r>
            <a:r>
              <a:rPr lang="en-US" altLang="zh-CN" dirty="0" smtClean="0">
                <a:solidFill>
                  <a:srgbClr val="252525"/>
                </a:solidFill>
                <a:latin typeface="Arial" panose="020B0604020202020204" pitchFamily="34" charset="0"/>
              </a:rPr>
              <a:t>predisposition.</a:t>
            </a:r>
            <a:r>
              <a:rPr lang="zh-CN" altLang="en-US" dirty="0" smtClean="0">
                <a:solidFill>
                  <a:srgbClr val="252525"/>
                </a:solidFill>
                <a:latin typeface="Arial" panose="020B0604020202020204" pitchFamily="34" charset="0"/>
              </a:rPr>
              <a:t> </a:t>
            </a:r>
            <a:r>
              <a:rPr lang="en-US" altLang="zh-CN" u="sng" dirty="0" smtClean="0">
                <a:solidFill>
                  <a:srgbClr val="252525"/>
                </a:solidFill>
                <a:latin typeface="Arial" panose="020B0604020202020204" pitchFamily="34" charset="0"/>
              </a:rPr>
              <a:t>Knudson </a:t>
            </a:r>
            <a:r>
              <a:rPr lang="en-US" altLang="zh-CN" u="sng" dirty="0">
                <a:solidFill>
                  <a:srgbClr val="252525"/>
                </a:solidFill>
                <a:latin typeface="Arial" panose="020B0604020202020204" pitchFamily="34" charset="0"/>
              </a:rPr>
              <a:t>suggested that multiple "hits" to DNA were necessary to cause cancer. In the children with inherited retinoblastoma, the first insult was inherited in the DNA, and any second insult would rapidly lead to cancer. In non-inherited retinoblastoma, two "hits" had to take place before a tumor could develop, explaining the age difference.</a:t>
            </a:r>
            <a:endParaRPr lang="en-US" altLang="zh-CN" b="0" i="0" u="sng" dirty="0">
              <a:solidFill>
                <a:srgbClr val="252525"/>
              </a:solidFill>
              <a:effectLst/>
              <a:latin typeface="Arial" panose="020B0604020202020204" pitchFamily="34" charset="0"/>
            </a:endParaRPr>
          </a:p>
        </p:txBody>
      </p:sp>
    </p:spTree>
    <p:extLst>
      <p:ext uri="{BB962C8B-B14F-4D97-AF65-F5344CB8AC3E}">
        <p14:creationId xmlns:p14="http://schemas.microsoft.com/office/powerpoint/2010/main" val="4188007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4520" y="612648"/>
            <a:ext cx="8297656" cy="584775"/>
          </a:xfrm>
          <a:prstGeom prst="rect">
            <a:avLst/>
          </a:prstGeom>
          <a:noFill/>
        </p:spPr>
        <p:txBody>
          <a:bodyPr wrap="none" rtlCol="0">
            <a:spAutoFit/>
          </a:bodyPr>
          <a:lstStyle/>
          <a:p>
            <a:r>
              <a:rPr lang="en-US" altLang="zh-CN" sz="3200" b="1" dirty="0" smtClean="0"/>
              <a:t>One-hit, two-hit, multi-hit </a:t>
            </a:r>
            <a:r>
              <a:rPr lang="en-US" altLang="zh-CN" sz="3200" b="1" dirty="0" err="1" smtClean="0"/>
              <a:t>tumorigenesis</a:t>
            </a:r>
            <a:r>
              <a:rPr lang="en-US" altLang="zh-CN" sz="3200" b="1" dirty="0" smtClean="0"/>
              <a:t> model</a:t>
            </a:r>
            <a:endParaRPr lang="zh-CN" altLang="en-US" sz="3200" b="1" dirty="0"/>
          </a:p>
        </p:txBody>
      </p:sp>
      <p:cxnSp>
        <p:nvCxnSpPr>
          <p:cNvPr id="4" name="Straight Arrow Connector 3"/>
          <p:cNvCxnSpPr/>
          <p:nvPr/>
        </p:nvCxnSpPr>
        <p:spPr>
          <a:xfrm>
            <a:off x="1408176" y="4334256"/>
            <a:ext cx="1746504" cy="91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p:cNvCxnSpPr/>
          <p:nvPr/>
        </p:nvCxnSpPr>
        <p:spPr>
          <a:xfrm flipV="1">
            <a:off x="1408176" y="2761488"/>
            <a:ext cx="0" cy="15819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a:off x="4843272" y="4325112"/>
            <a:ext cx="1746504" cy="91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flipV="1">
            <a:off x="4843272" y="2752344"/>
            <a:ext cx="0" cy="15819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a:off x="8196072" y="4343400"/>
            <a:ext cx="1746504" cy="91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flipV="1">
            <a:off x="8196072" y="2770632"/>
            <a:ext cx="0" cy="15819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flipV="1">
            <a:off x="1408176" y="3392424"/>
            <a:ext cx="1554480" cy="932688"/>
          </a:xfrm>
          <a:prstGeom prst="line">
            <a:avLst/>
          </a:prstGeom>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2781821" y="4453128"/>
            <a:ext cx="745717" cy="307777"/>
          </a:xfrm>
          <a:prstGeom prst="rect">
            <a:avLst/>
          </a:prstGeom>
          <a:noFill/>
        </p:spPr>
        <p:txBody>
          <a:bodyPr wrap="none" rtlCol="0">
            <a:spAutoFit/>
          </a:bodyPr>
          <a:lstStyle/>
          <a:p>
            <a:r>
              <a:rPr lang="en-US" altLang="zh-CN" sz="1400" dirty="0" smtClean="0"/>
              <a:t>X(</a:t>
            </a:r>
            <a:r>
              <a:rPr lang="zh-CN" altLang="en-US" sz="1400" dirty="0" smtClean="0"/>
              <a:t>年龄</a:t>
            </a:r>
            <a:r>
              <a:rPr lang="en-US" altLang="zh-CN" sz="1400" dirty="0" smtClean="0"/>
              <a:t>)</a:t>
            </a:r>
            <a:endParaRPr lang="zh-CN" altLang="en-US" sz="1400" dirty="0"/>
          </a:p>
        </p:txBody>
      </p:sp>
      <p:sp>
        <p:nvSpPr>
          <p:cNvPr id="16" name="TextBox 15"/>
          <p:cNvSpPr txBox="1"/>
          <p:nvPr/>
        </p:nvSpPr>
        <p:spPr>
          <a:xfrm rot="16200000">
            <a:off x="558095" y="2947175"/>
            <a:ext cx="1282657" cy="307777"/>
          </a:xfrm>
          <a:prstGeom prst="rect">
            <a:avLst/>
          </a:prstGeom>
          <a:noFill/>
        </p:spPr>
        <p:txBody>
          <a:bodyPr wrap="square" rtlCol="0">
            <a:spAutoFit/>
          </a:bodyPr>
          <a:lstStyle/>
          <a:p>
            <a:r>
              <a:rPr lang="en-US" altLang="zh-CN" sz="1400" dirty="0" smtClean="0"/>
              <a:t>y(</a:t>
            </a:r>
            <a:r>
              <a:rPr lang="zh-CN" altLang="en-US" sz="1400" dirty="0"/>
              <a:t>癌</a:t>
            </a:r>
            <a:r>
              <a:rPr lang="zh-CN" altLang="en-US" sz="1400" dirty="0" smtClean="0"/>
              <a:t>症发病率</a:t>
            </a:r>
            <a:r>
              <a:rPr lang="en-US" altLang="zh-CN" sz="1400" dirty="0" smtClean="0"/>
              <a:t>)</a:t>
            </a:r>
            <a:endParaRPr lang="zh-CN" altLang="en-US" sz="1400" dirty="0"/>
          </a:p>
        </p:txBody>
      </p:sp>
      <p:sp>
        <p:nvSpPr>
          <p:cNvPr id="17" name="TextBox 16"/>
          <p:cNvSpPr txBox="1"/>
          <p:nvPr/>
        </p:nvSpPr>
        <p:spPr>
          <a:xfrm>
            <a:off x="5434854" y="2731731"/>
            <a:ext cx="743602" cy="369332"/>
          </a:xfrm>
          <a:prstGeom prst="rect">
            <a:avLst/>
          </a:prstGeom>
          <a:noFill/>
        </p:spPr>
        <p:txBody>
          <a:bodyPr wrap="none" rtlCol="0">
            <a:spAutoFit/>
          </a:bodyPr>
          <a:lstStyle/>
          <a:p>
            <a:r>
              <a:rPr lang="en-US" altLang="zh-CN" dirty="0" smtClean="0"/>
              <a:t>y= ax</a:t>
            </a:r>
            <a:r>
              <a:rPr lang="en-US" altLang="zh-CN" baseline="30000" dirty="0" smtClean="0"/>
              <a:t>2</a:t>
            </a:r>
            <a:endParaRPr lang="zh-CN" altLang="en-US" baseline="30000" dirty="0"/>
          </a:p>
        </p:txBody>
      </p:sp>
      <p:sp>
        <p:nvSpPr>
          <p:cNvPr id="18" name="Rectangle 17"/>
          <p:cNvSpPr/>
          <p:nvPr/>
        </p:nvSpPr>
        <p:spPr>
          <a:xfrm>
            <a:off x="1703385" y="4938575"/>
            <a:ext cx="1156086" cy="461665"/>
          </a:xfrm>
          <a:prstGeom prst="rect">
            <a:avLst/>
          </a:prstGeom>
        </p:spPr>
        <p:txBody>
          <a:bodyPr wrap="none">
            <a:spAutoFit/>
          </a:bodyPr>
          <a:lstStyle/>
          <a:p>
            <a:r>
              <a:rPr lang="en-US" altLang="zh-CN" sz="2400" b="1" dirty="0"/>
              <a:t>One-hit</a:t>
            </a:r>
            <a:endParaRPr lang="zh-CN" altLang="en-US" sz="2400" b="1" dirty="0"/>
          </a:p>
        </p:txBody>
      </p:sp>
      <p:sp>
        <p:nvSpPr>
          <p:cNvPr id="19" name="Rectangle 18"/>
          <p:cNvSpPr/>
          <p:nvPr/>
        </p:nvSpPr>
        <p:spPr>
          <a:xfrm>
            <a:off x="5153389" y="4956048"/>
            <a:ext cx="1126270" cy="461665"/>
          </a:xfrm>
          <a:prstGeom prst="rect">
            <a:avLst/>
          </a:prstGeom>
        </p:spPr>
        <p:txBody>
          <a:bodyPr wrap="none">
            <a:spAutoFit/>
          </a:bodyPr>
          <a:lstStyle/>
          <a:p>
            <a:r>
              <a:rPr lang="en-US" altLang="zh-CN" sz="2400" b="1" dirty="0"/>
              <a:t>two-hit</a:t>
            </a:r>
            <a:endParaRPr lang="zh-CN" altLang="en-US" sz="2400" b="1" dirty="0"/>
          </a:p>
        </p:txBody>
      </p:sp>
      <p:sp>
        <p:nvSpPr>
          <p:cNvPr id="20" name="Rectangle 19"/>
          <p:cNvSpPr/>
          <p:nvPr/>
        </p:nvSpPr>
        <p:spPr>
          <a:xfrm>
            <a:off x="8419146" y="4956048"/>
            <a:ext cx="1300356" cy="461665"/>
          </a:xfrm>
          <a:prstGeom prst="rect">
            <a:avLst/>
          </a:prstGeom>
        </p:spPr>
        <p:txBody>
          <a:bodyPr wrap="none">
            <a:spAutoFit/>
          </a:bodyPr>
          <a:lstStyle/>
          <a:p>
            <a:r>
              <a:rPr lang="en-US" altLang="zh-CN" sz="2400" b="1" dirty="0" smtClean="0"/>
              <a:t>multi-hit</a:t>
            </a:r>
            <a:endParaRPr lang="zh-CN" altLang="en-US" sz="2400" b="1" dirty="0"/>
          </a:p>
        </p:txBody>
      </p:sp>
      <p:sp>
        <p:nvSpPr>
          <p:cNvPr id="22" name="Freeform 21"/>
          <p:cNvSpPr/>
          <p:nvPr/>
        </p:nvSpPr>
        <p:spPr>
          <a:xfrm>
            <a:off x="4864608" y="2999232"/>
            <a:ext cx="1453896" cy="1307592"/>
          </a:xfrm>
          <a:custGeom>
            <a:avLst/>
            <a:gdLst>
              <a:gd name="connsiteX0" fmla="*/ 0 w 1453896"/>
              <a:gd name="connsiteY0" fmla="*/ 1307592 h 1307592"/>
              <a:gd name="connsiteX1" fmla="*/ 118872 w 1453896"/>
              <a:gd name="connsiteY1" fmla="*/ 1298448 h 1307592"/>
              <a:gd name="connsiteX2" fmla="*/ 146304 w 1453896"/>
              <a:gd name="connsiteY2" fmla="*/ 1271016 h 1307592"/>
              <a:gd name="connsiteX3" fmla="*/ 182880 w 1453896"/>
              <a:gd name="connsiteY3" fmla="*/ 1261872 h 1307592"/>
              <a:gd name="connsiteX4" fmla="*/ 237744 w 1453896"/>
              <a:gd name="connsiteY4" fmla="*/ 1243584 h 1307592"/>
              <a:gd name="connsiteX5" fmla="*/ 265176 w 1453896"/>
              <a:gd name="connsiteY5" fmla="*/ 1234440 h 1307592"/>
              <a:gd name="connsiteX6" fmla="*/ 365760 w 1453896"/>
              <a:gd name="connsiteY6" fmla="*/ 1170432 h 1307592"/>
              <a:gd name="connsiteX7" fmla="*/ 429768 w 1453896"/>
              <a:gd name="connsiteY7" fmla="*/ 1152144 h 1307592"/>
              <a:gd name="connsiteX8" fmla="*/ 457200 w 1453896"/>
              <a:gd name="connsiteY8" fmla="*/ 1133856 h 1307592"/>
              <a:gd name="connsiteX9" fmla="*/ 512064 w 1453896"/>
              <a:gd name="connsiteY9" fmla="*/ 1115568 h 1307592"/>
              <a:gd name="connsiteX10" fmla="*/ 539496 w 1453896"/>
              <a:gd name="connsiteY10" fmla="*/ 1097280 h 1307592"/>
              <a:gd name="connsiteX11" fmla="*/ 566928 w 1453896"/>
              <a:gd name="connsiteY11" fmla="*/ 1088136 h 1307592"/>
              <a:gd name="connsiteX12" fmla="*/ 621792 w 1453896"/>
              <a:gd name="connsiteY12" fmla="*/ 1051560 h 1307592"/>
              <a:gd name="connsiteX13" fmla="*/ 667512 w 1453896"/>
              <a:gd name="connsiteY13" fmla="*/ 1024128 h 1307592"/>
              <a:gd name="connsiteX14" fmla="*/ 694944 w 1453896"/>
              <a:gd name="connsiteY14" fmla="*/ 1005840 h 1307592"/>
              <a:gd name="connsiteX15" fmla="*/ 731520 w 1453896"/>
              <a:gd name="connsiteY15" fmla="*/ 996696 h 1307592"/>
              <a:gd name="connsiteX16" fmla="*/ 795528 w 1453896"/>
              <a:gd name="connsiteY16" fmla="*/ 950976 h 1307592"/>
              <a:gd name="connsiteX17" fmla="*/ 822960 w 1453896"/>
              <a:gd name="connsiteY17" fmla="*/ 941832 h 1307592"/>
              <a:gd name="connsiteX18" fmla="*/ 859536 w 1453896"/>
              <a:gd name="connsiteY18" fmla="*/ 914400 h 1307592"/>
              <a:gd name="connsiteX19" fmla="*/ 923544 w 1453896"/>
              <a:gd name="connsiteY19" fmla="*/ 868680 h 1307592"/>
              <a:gd name="connsiteX20" fmla="*/ 978408 w 1453896"/>
              <a:gd name="connsiteY20" fmla="*/ 813816 h 1307592"/>
              <a:gd name="connsiteX21" fmla="*/ 1005840 w 1453896"/>
              <a:gd name="connsiteY21" fmla="*/ 795528 h 1307592"/>
              <a:gd name="connsiteX22" fmla="*/ 1051560 w 1453896"/>
              <a:gd name="connsiteY22" fmla="*/ 740664 h 1307592"/>
              <a:gd name="connsiteX23" fmla="*/ 1088136 w 1453896"/>
              <a:gd name="connsiteY23" fmla="*/ 713232 h 1307592"/>
              <a:gd name="connsiteX24" fmla="*/ 1097280 w 1453896"/>
              <a:gd name="connsiteY24" fmla="*/ 685800 h 1307592"/>
              <a:gd name="connsiteX25" fmla="*/ 1143000 w 1453896"/>
              <a:gd name="connsiteY25" fmla="*/ 630936 h 1307592"/>
              <a:gd name="connsiteX26" fmla="*/ 1179576 w 1453896"/>
              <a:gd name="connsiteY26" fmla="*/ 566928 h 1307592"/>
              <a:gd name="connsiteX27" fmla="*/ 1197864 w 1453896"/>
              <a:gd name="connsiteY27" fmla="*/ 530352 h 1307592"/>
              <a:gd name="connsiteX28" fmla="*/ 1225296 w 1453896"/>
              <a:gd name="connsiteY28" fmla="*/ 502920 h 1307592"/>
              <a:gd name="connsiteX29" fmla="*/ 1243584 w 1453896"/>
              <a:gd name="connsiteY29" fmla="*/ 466344 h 1307592"/>
              <a:gd name="connsiteX30" fmla="*/ 1289304 w 1453896"/>
              <a:gd name="connsiteY30" fmla="*/ 402336 h 1307592"/>
              <a:gd name="connsiteX31" fmla="*/ 1335024 w 1453896"/>
              <a:gd name="connsiteY31" fmla="*/ 347472 h 1307592"/>
              <a:gd name="connsiteX32" fmla="*/ 1371600 w 1453896"/>
              <a:gd name="connsiteY32" fmla="*/ 283464 h 1307592"/>
              <a:gd name="connsiteX33" fmla="*/ 1389888 w 1453896"/>
              <a:gd name="connsiteY33" fmla="*/ 228600 h 1307592"/>
              <a:gd name="connsiteX34" fmla="*/ 1408176 w 1453896"/>
              <a:gd name="connsiteY34" fmla="*/ 192024 h 1307592"/>
              <a:gd name="connsiteX35" fmla="*/ 1417320 w 1453896"/>
              <a:gd name="connsiteY35" fmla="*/ 155448 h 1307592"/>
              <a:gd name="connsiteX36" fmla="*/ 1435608 w 1453896"/>
              <a:gd name="connsiteY36" fmla="*/ 82296 h 1307592"/>
              <a:gd name="connsiteX37" fmla="*/ 1444752 w 1453896"/>
              <a:gd name="connsiteY37" fmla="*/ 27432 h 1307592"/>
              <a:gd name="connsiteX38" fmla="*/ 1453896 w 1453896"/>
              <a:gd name="connsiteY38" fmla="*/ 0 h 130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53896" h="1307592">
                <a:moveTo>
                  <a:pt x="0" y="1307592"/>
                </a:moveTo>
                <a:cubicBezTo>
                  <a:pt x="39624" y="1304544"/>
                  <a:pt x="80318" y="1308087"/>
                  <a:pt x="118872" y="1298448"/>
                </a:cubicBezTo>
                <a:cubicBezTo>
                  <a:pt x="131417" y="1295312"/>
                  <a:pt x="135076" y="1277432"/>
                  <a:pt x="146304" y="1271016"/>
                </a:cubicBezTo>
                <a:cubicBezTo>
                  <a:pt x="157215" y="1264781"/>
                  <a:pt x="170843" y="1265483"/>
                  <a:pt x="182880" y="1261872"/>
                </a:cubicBezTo>
                <a:cubicBezTo>
                  <a:pt x="201344" y="1256333"/>
                  <a:pt x="219456" y="1249680"/>
                  <a:pt x="237744" y="1243584"/>
                </a:cubicBezTo>
                <a:lnTo>
                  <a:pt x="265176" y="1234440"/>
                </a:lnTo>
                <a:cubicBezTo>
                  <a:pt x="296678" y="1210813"/>
                  <a:pt x="328317" y="1184473"/>
                  <a:pt x="365760" y="1170432"/>
                </a:cubicBezTo>
                <a:cubicBezTo>
                  <a:pt x="389198" y="1161643"/>
                  <a:pt x="407662" y="1163197"/>
                  <a:pt x="429768" y="1152144"/>
                </a:cubicBezTo>
                <a:cubicBezTo>
                  <a:pt x="439598" y="1147229"/>
                  <a:pt x="447157" y="1138319"/>
                  <a:pt x="457200" y="1133856"/>
                </a:cubicBezTo>
                <a:cubicBezTo>
                  <a:pt x="474816" y="1126027"/>
                  <a:pt x="496024" y="1126261"/>
                  <a:pt x="512064" y="1115568"/>
                </a:cubicBezTo>
                <a:cubicBezTo>
                  <a:pt x="521208" y="1109472"/>
                  <a:pt x="529666" y="1102195"/>
                  <a:pt x="539496" y="1097280"/>
                </a:cubicBezTo>
                <a:cubicBezTo>
                  <a:pt x="548117" y="1092969"/>
                  <a:pt x="558502" y="1092817"/>
                  <a:pt x="566928" y="1088136"/>
                </a:cubicBezTo>
                <a:cubicBezTo>
                  <a:pt x="586141" y="1077462"/>
                  <a:pt x="603249" y="1063360"/>
                  <a:pt x="621792" y="1051560"/>
                </a:cubicBezTo>
                <a:cubicBezTo>
                  <a:pt x="636786" y="1042018"/>
                  <a:pt x="652724" y="1033987"/>
                  <a:pt x="667512" y="1024128"/>
                </a:cubicBezTo>
                <a:cubicBezTo>
                  <a:pt x="676656" y="1018032"/>
                  <a:pt x="684843" y="1010169"/>
                  <a:pt x="694944" y="1005840"/>
                </a:cubicBezTo>
                <a:cubicBezTo>
                  <a:pt x="706495" y="1000890"/>
                  <a:pt x="719328" y="999744"/>
                  <a:pt x="731520" y="996696"/>
                </a:cubicBezTo>
                <a:cubicBezTo>
                  <a:pt x="739804" y="990483"/>
                  <a:pt x="782157" y="957661"/>
                  <a:pt x="795528" y="950976"/>
                </a:cubicBezTo>
                <a:cubicBezTo>
                  <a:pt x="804149" y="946665"/>
                  <a:pt x="813816" y="944880"/>
                  <a:pt x="822960" y="941832"/>
                </a:cubicBezTo>
                <a:cubicBezTo>
                  <a:pt x="835152" y="932688"/>
                  <a:pt x="847135" y="923258"/>
                  <a:pt x="859536" y="914400"/>
                </a:cubicBezTo>
                <a:cubicBezTo>
                  <a:pt x="883510" y="897276"/>
                  <a:pt x="900556" y="889369"/>
                  <a:pt x="923544" y="868680"/>
                </a:cubicBezTo>
                <a:cubicBezTo>
                  <a:pt x="942768" y="851378"/>
                  <a:pt x="956889" y="828162"/>
                  <a:pt x="978408" y="813816"/>
                </a:cubicBezTo>
                <a:cubicBezTo>
                  <a:pt x="987552" y="807720"/>
                  <a:pt x="997397" y="802563"/>
                  <a:pt x="1005840" y="795528"/>
                </a:cubicBezTo>
                <a:cubicBezTo>
                  <a:pt x="1095720" y="720628"/>
                  <a:pt x="979632" y="812592"/>
                  <a:pt x="1051560" y="740664"/>
                </a:cubicBezTo>
                <a:cubicBezTo>
                  <a:pt x="1062336" y="729888"/>
                  <a:pt x="1075944" y="722376"/>
                  <a:pt x="1088136" y="713232"/>
                </a:cubicBezTo>
                <a:cubicBezTo>
                  <a:pt x="1091184" y="704088"/>
                  <a:pt x="1092969" y="694421"/>
                  <a:pt x="1097280" y="685800"/>
                </a:cubicBezTo>
                <a:cubicBezTo>
                  <a:pt x="1110011" y="660339"/>
                  <a:pt x="1122777" y="651159"/>
                  <a:pt x="1143000" y="630936"/>
                </a:cubicBezTo>
                <a:cubicBezTo>
                  <a:pt x="1160965" y="577042"/>
                  <a:pt x="1140034" y="630195"/>
                  <a:pt x="1179576" y="566928"/>
                </a:cubicBezTo>
                <a:cubicBezTo>
                  <a:pt x="1186800" y="555369"/>
                  <a:pt x="1189941" y="541444"/>
                  <a:pt x="1197864" y="530352"/>
                </a:cubicBezTo>
                <a:cubicBezTo>
                  <a:pt x="1205380" y="519829"/>
                  <a:pt x="1217780" y="513443"/>
                  <a:pt x="1225296" y="502920"/>
                </a:cubicBezTo>
                <a:cubicBezTo>
                  <a:pt x="1233219" y="491828"/>
                  <a:pt x="1236821" y="478179"/>
                  <a:pt x="1243584" y="466344"/>
                </a:cubicBezTo>
                <a:cubicBezTo>
                  <a:pt x="1251855" y="451871"/>
                  <a:pt x="1280893" y="412149"/>
                  <a:pt x="1289304" y="402336"/>
                </a:cubicBezTo>
                <a:cubicBezTo>
                  <a:pt x="1313571" y="374024"/>
                  <a:pt x="1318856" y="379808"/>
                  <a:pt x="1335024" y="347472"/>
                </a:cubicBezTo>
                <a:cubicBezTo>
                  <a:pt x="1369932" y="277655"/>
                  <a:pt x="1305268" y="371907"/>
                  <a:pt x="1371600" y="283464"/>
                </a:cubicBezTo>
                <a:cubicBezTo>
                  <a:pt x="1377696" y="265176"/>
                  <a:pt x="1381267" y="245842"/>
                  <a:pt x="1389888" y="228600"/>
                </a:cubicBezTo>
                <a:cubicBezTo>
                  <a:pt x="1395984" y="216408"/>
                  <a:pt x="1403390" y="204787"/>
                  <a:pt x="1408176" y="192024"/>
                </a:cubicBezTo>
                <a:cubicBezTo>
                  <a:pt x="1412589" y="180257"/>
                  <a:pt x="1413868" y="167532"/>
                  <a:pt x="1417320" y="155448"/>
                </a:cubicBezTo>
                <a:cubicBezTo>
                  <a:pt x="1433183" y="99929"/>
                  <a:pt x="1421665" y="158982"/>
                  <a:pt x="1435608" y="82296"/>
                </a:cubicBezTo>
                <a:cubicBezTo>
                  <a:pt x="1438925" y="64055"/>
                  <a:pt x="1440730" y="45531"/>
                  <a:pt x="1444752" y="27432"/>
                </a:cubicBezTo>
                <a:cubicBezTo>
                  <a:pt x="1446843" y="18023"/>
                  <a:pt x="1453896" y="0"/>
                  <a:pt x="145389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2433828" y="3120628"/>
            <a:ext cx="673069" cy="369332"/>
          </a:xfrm>
          <a:prstGeom prst="rect">
            <a:avLst/>
          </a:prstGeom>
          <a:noFill/>
        </p:spPr>
        <p:txBody>
          <a:bodyPr wrap="none" rtlCol="0">
            <a:spAutoFit/>
          </a:bodyPr>
          <a:lstStyle/>
          <a:p>
            <a:r>
              <a:rPr lang="en-US" altLang="zh-CN" dirty="0" smtClean="0"/>
              <a:t>y= ax</a:t>
            </a:r>
            <a:endParaRPr lang="zh-CN" altLang="en-US" dirty="0"/>
          </a:p>
        </p:txBody>
      </p:sp>
      <p:sp>
        <p:nvSpPr>
          <p:cNvPr id="26" name="Freeform 25"/>
          <p:cNvSpPr/>
          <p:nvPr/>
        </p:nvSpPr>
        <p:spPr>
          <a:xfrm>
            <a:off x="8202168" y="3081528"/>
            <a:ext cx="1097285" cy="1271016"/>
          </a:xfrm>
          <a:custGeom>
            <a:avLst/>
            <a:gdLst>
              <a:gd name="connsiteX0" fmla="*/ 0 w 1097285"/>
              <a:gd name="connsiteY0" fmla="*/ 1271016 h 1271016"/>
              <a:gd name="connsiteX1" fmla="*/ 45720 w 1097285"/>
              <a:gd name="connsiteY1" fmla="*/ 1234440 h 1271016"/>
              <a:gd name="connsiteX2" fmla="*/ 82296 w 1097285"/>
              <a:gd name="connsiteY2" fmla="*/ 1216152 h 1271016"/>
              <a:gd name="connsiteX3" fmla="*/ 182880 w 1097285"/>
              <a:gd name="connsiteY3" fmla="*/ 1188720 h 1271016"/>
              <a:gd name="connsiteX4" fmla="*/ 246888 w 1097285"/>
              <a:gd name="connsiteY4" fmla="*/ 1161288 h 1271016"/>
              <a:gd name="connsiteX5" fmla="*/ 301752 w 1097285"/>
              <a:gd name="connsiteY5" fmla="*/ 1124712 h 1271016"/>
              <a:gd name="connsiteX6" fmla="*/ 374904 w 1097285"/>
              <a:gd name="connsiteY6" fmla="*/ 1088136 h 1271016"/>
              <a:gd name="connsiteX7" fmla="*/ 402336 w 1097285"/>
              <a:gd name="connsiteY7" fmla="*/ 1069848 h 1271016"/>
              <a:gd name="connsiteX8" fmla="*/ 438912 w 1097285"/>
              <a:gd name="connsiteY8" fmla="*/ 1051560 h 1271016"/>
              <a:gd name="connsiteX9" fmla="*/ 466344 w 1097285"/>
              <a:gd name="connsiteY9" fmla="*/ 1042416 h 1271016"/>
              <a:gd name="connsiteX10" fmla="*/ 493776 w 1097285"/>
              <a:gd name="connsiteY10" fmla="*/ 1024128 h 1271016"/>
              <a:gd name="connsiteX11" fmla="*/ 530352 w 1097285"/>
              <a:gd name="connsiteY11" fmla="*/ 1014984 h 1271016"/>
              <a:gd name="connsiteX12" fmla="*/ 594360 w 1097285"/>
              <a:gd name="connsiteY12" fmla="*/ 969264 h 1271016"/>
              <a:gd name="connsiteX13" fmla="*/ 649224 w 1097285"/>
              <a:gd name="connsiteY13" fmla="*/ 932688 h 1271016"/>
              <a:gd name="connsiteX14" fmla="*/ 667512 w 1097285"/>
              <a:gd name="connsiteY14" fmla="*/ 905256 h 1271016"/>
              <a:gd name="connsiteX15" fmla="*/ 722376 w 1097285"/>
              <a:gd name="connsiteY15" fmla="*/ 859536 h 1271016"/>
              <a:gd name="connsiteX16" fmla="*/ 740664 w 1097285"/>
              <a:gd name="connsiteY16" fmla="*/ 832104 h 1271016"/>
              <a:gd name="connsiteX17" fmla="*/ 768096 w 1097285"/>
              <a:gd name="connsiteY17" fmla="*/ 804672 h 1271016"/>
              <a:gd name="connsiteX18" fmla="*/ 786384 w 1097285"/>
              <a:gd name="connsiteY18" fmla="*/ 777240 h 1271016"/>
              <a:gd name="connsiteX19" fmla="*/ 813816 w 1097285"/>
              <a:gd name="connsiteY19" fmla="*/ 740664 h 1271016"/>
              <a:gd name="connsiteX20" fmla="*/ 832104 w 1097285"/>
              <a:gd name="connsiteY20" fmla="*/ 713232 h 1271016"/>
              <a:gd name="connsiteX21" fmla="*/ 859536 w 1097285"/>
              <a:gd name="connsiteY21" fmla="*/ 685800 h 1271016"/>
              <a:gd name="connsiteX22" fmla="*/ 868680 w 1097285"/>
              <a:gd name="connsiteY22" fmla="*/ 658368 h 1271016"/>
              <a:gd name="connsiteX23" fmla="*/ 914400 w 1097285"/>
              <a:gd name="connsiteY23" fmla="*/ 594360 h 1271016"/>
              <a:gd name="connsiteX24" fmla="*/ 950976 w 1097285"/>
              <a:gd name="connsiteY24" fmla="*/ 539496 h 1271016"/>
              <a:gd name="connsiteX25" fmla="*/ 960120 w 1097285"/>
              <a:gd name="connsiteY25" fmla="*/ 502920 h 1271016"/>
              <a:gd name="connsiteX26" fmla="*/ 969264 w 1097285"/>
              <a:gd name="connsiteY26" fmla="*/ 475488 h 1271016"/>
              <a:gd name="connsiteX27" fmla="*/ 987552 w 1097285"/>
              <a:gd name="connsiteY27" fmla="*/ 448056 h 1271016"/>
              <a:gd name="connsiteX28" fmla="*/ 996696 w 1097285"/>
              <a:gd name="connsiteY28" fmla="*/ 420624 h 1271016"/>
              <a:gd name="connsiteX29" fmla="*/ 1005840 w 1097285"/>
              <a:gd name="connsiteY29" fmla="*/ 374904 h 1271016"/>
              <a:gd name="connsiteX30" fmla="*/ 1024128 w 1097285"/>
              <a:gd name="connsiteY30" fmla="*/ 292608 h 1271016"/>
              <a:gd name="connsiteX31" fmla="*/ 1060704 w 1097285"/>
              <a:gd name="connsiteY31" fmla="*/ 201168 h 1271016"/>
              <a:gd name="connsiteX32" fmla="*/ 1069848 w 1097285"/>
              <a:gd name="connsiteY32" fmla="*/ 173736 h 1271016"/>
              <a:gd name="connsiteX33" fmla="*/ 1078992 w 1097285"/>
              <a:gd name="connsiteY33" fmla="*/ 146304 h 1271016"/>
              <a:gd name="connsiteX34" fmla="*/ 1097280 w 1097285"/>
              <a:gd name="connsiteY34" fmla="*/ 0 h 127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97285" h="1271016">
                <a:moveTo>
                  <a:pt x="0" y="1271016"/>
                </a:moveTo>
                <a:cubicBezTo>
                  <a:pt x="15240" y="1258824"/>
                  <a:pt x="29481" y="1245266"/>
                  <a:pt x="45720" y="1234440"/>
                </a:cubicBezTo>
                <a:cubicBezTo>
                  <a:pt x="57062" y="1226879"/>
                  <a:pt x="69640" y="1221214"/>
                  <a:pt x="82296" y="1216152"/>
                </a:cubicBezTo>
                <a:cubicBezTo>
                  <a:pt x="128702" y="1197590"/>
                  <a:pt x="136964" y="1197903"/>
                  <a:pt x="182880" y="1188720"/>
                </a:cubicBezTo>
                <a:cubicBezTo>
                  <a:pt x="282731" y="1122153"/>
                  <a:pt x="128794" y="1220335"/>
                  <a:pt x="246888" y="1161288"/>
                </a:cubicBezTo>
                <a:cubicBezTo>
                  <a:pt x="266547" y="1151458"/>
                  <a:pt x="282093" y="1134542"/>
                  <a:pt x="301752" y="1124712"/>
                </a:cubicBezTo>
                <a:cubicBezTo>
                  <a:pt x="326136" y="1112520"/>
                  <a:pt x="352221" y="1103258"/>
                  <a:pt x="374904" y="1088136"/>
                </a:cubicBezTo>
                <a:cubicBezTo>
                  <a:pt x="384048" y="1082040"/>
                  <a:pt x="392794" y="1075300"/>
                  <a:pt x="402336" y="1069848"/>
                </a:cubicBezTo>
                <a:cubicBezTo>
                  <a:pt x="414171" y="1063085"/>
                  <a:pt x="426383" y="1056930"/>
                  <a:pt x="438912" y="1051560"/>
                </a:cubicBezTo>
                <a:cubicBezTo>
                  <a:pt x="447771" y="1047763"/>
                  <a:pt x="457723" y="1046727"/>
                  <a:pt x="466344" y="1042416"/>
                </a:cubicBezTo>
                <a:cubicBezTo>
                  <a:pt x="476174" y="1037501"/>
                  <a:pt x="483675" y="1028457"/>
                  <a:pt x="493776" y="1024128"/>
                </a:cubicBezTo>
                <a:cubicBezTo>
                  <a:pt x="505327" y="1019178"/>
                  <a:pt x="518585" y="1019397"/>
                  <a:pt x="530352" y="1014984"/>
                </a:cubicBezTo>
                <a:cubicBezTo>
                  <a:pt x="585113" y="994449"/>
                  <a:pt x="551011" y="1002980"/>
                  <a:pt x="594360" y="969264"/>
                </a:cubicBezTo>
                <a:cubicBezTo>
                  <a:pt x="611710" y="955770"/>
                  <a:pt x="649224" y="932688"/>
                  <a:pt x="649224" y="932688"/>
                </a:cubicBezTo>
                <a:cubicBezTo>
                  <a:pt x="655320" y="923544"/>
                  <a:pt x="659741" y="913027"/>
                  <a:pt x="667512" y="905256"/>
                </a:cubicBezTo>
                <a:cubicBezTo>
                  <a:pt x="739440" y="833328"/>
                  <a:pt x="647476" y="949416"/>
                  <a:pt x="722376" y="859536"/>
                </a:cubicBezTo>
                <a:cubicBezTo>
                  <a:pt x="729411" y="851093"/>
                  <a:pt x="733629" y="840547"/>
                  <a:pt x="740664" y="832104"/>
                </a:cubicBezTo>
                <a:cubicBezTo>
                  <a:pt x="748943" y="822170"/>
                  <a:pt x="759817" y="814606"/>
                  <a:pt x="768096" y="804672"/>
                </a:cubicBezTo>
                <a:cubicBezTo>
                  <a:pt x="775131" y="796229"/>
                  <a:pt x="779996" y="786183"/>
                  <a:pt x="786384" y="777240"/>
                </a:cubicBezTo>
                <a:cubicBezTo>
                  <a:pt x="795242" y="764839"/>
                  <a:pt x="804958" y="753065"/>
                  <a:pt x="813816" y="740664"/>
                </a:cubicBezTo>
                <a:cubicBezTo>
                  <a:pt x="820204" y="731721"/>
                  <a:pt x="825069" y="721675"/>
                  <a:pt x="832104" y="713232"/>
                </a:cubicBezTo>
                <a:cubicBezTo>
                  <a:pt x="840383" y="703298"/>
                  <a:pt x="850392" y="694944"/>
                  <a:pt x="859536" y="685800"/>
                </a:cubicBezTo>
                <a:cubicBezTo>
                  <a:pt x="862584" y="676656"/>
                  <a:pt x="864369" y="666989"/>
                  <a:pt x="868680" y="658368"/>
                </a:cubicBezTo>
                <a:cubicBezTo>
                  <a:pt x="875365" y="644997"/>
                  <a:pt x="908187" y="602644"/>
                  <a:pt x="914400" y="594360"/>
                </a:cubicBezTo>
                <a:cubicBezTo>
                  <a:pt x="942949" y="508712"/>
                  <a:pt x="896180" y="635389"/>
                  <a:pt x="950976" y="539496"/>
                </a:cubicBezTo>
                <a:cubicBezTo>
                  <a:pt x="957211" y="528585"/>
                  <a:pt x="956668" y="515004"/>
                  <a:pt x="960120" y="502920"/>
                </a:cubicBezTo>
                <a:cubicBezTo>
                  <a:pt x="962768" y="493652"/>
                  <a:pt x="964953" y="484109"/>
                  <a:pt x="969264" y="475488"/>
                </a:cubicBezTo>
                <a:cubicBezTo>
                  <a:pt x="974179" y="465658"/>
                  <a:pt x="982637" y="457886"/>
                  <a:pt x="987552" y="448056"/>
                </a:cubicBezTo>
                <a:cubicBezTo>
                  <a:pt x="991863" y="439435"/>
                  <a:pt x="994358" y="429975"/>
                  <a:pt x="996696" y="420624"/>
                </a:cubicBezTo>
                <a:cubicBezTo>
                  <a:pt x="1000465" y="405546"/>
                  <a:pt x="1003060" y="390195"/>
                  <a:pt x="1005840" y="374904"/>
                </a:cubicBezTo>
                <a:cubicBezTo>
                  <a:pt x="1012185" y="340004"/>
                  <a:pt x="1011400" y="322307"/>
                  <a:pt x="1024128" y="292608"/>
                </a:cubicBezTo>
                <a:cubicBezTo>
                  <a:pt x="1064492" y="198426"/>
                  <a:pt x="1019078" y="326046"/>
                  <a:pt x="1060704" y="201168"/>
                </a:cubicBezTo>
                <a:lnTo>
                  <a:pt x="1069848" y="173736"/>
                </a:lnTo>
                <a:lnTo>
                  <a:pt x="1078992" y="146304"/>
                </a:lnTo>
                <a:cubicBezTo>
                  <a:pt x="1098142" y="12253"/>
                  <a:pt x="1097280" y="61393"/>
                  <a:pt x="109728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8697523" y="2761488"/>
            <a:ext cx="745204" cy="369332"/>
          </a:xfrm>
          <a:prstGeom prst="rect">
            <a:avLst/>
          </a:prstGeom>
          <a:noFill/>
        </p:spPr>
        <p:txBody>
          <a:bodyPr wrap="none" rtlCol="0">
            <a:spAutoFit/>
          </a:bodyPr>
          <a:lstStyle/>
          <a:p>
            <a:r>
              <a:rPr lang="en-US" altLang="zh-CN" dirty="0" smtClean="0"/>
              <a:t>y= </a:t>
            </a:r>
            <a:r>
              <a:rPr lang="en-US" altLang="zh-CN" dirty="0" err="1" smtClean="0"/>
              <a:t>ax</a:t>
            </a:r>
            <a:r>
              <a:rPr lang="en-US" altLang="zh-CN" baseline="30000" dirty="0" err="1"/>
              <a:t>n</a:t>
            </a:r>
            <a:endParaRPr lang="zh-CN" altLang="en-US" baseline="30000" dirty="0"/>
          </a:p>
        </p:txBody>
      </p:sp>
      <p:sp>
        <p:nvSpPr>
          <p:cNvPr id="28" name="TextBox 27"/>
          <p:cNvSpPr txBox="1"/>
          <p:nvPr/>
        </p:nvSpPr>
        <p:spPr>
          <a:xfrm>
            <a:off x="6107189" y="4450080"/>
            <a:ext cx="745717" cy="307777"/>
          </a:xfrm>
          <a:prstGeom prst="rect">
            <a:avLst/>
          </a:prstGeom>
          <a:noFill/>
        </p:spPr>
        <p:txBody>
          <a:bodyPr wrap="none" rtlCol="0">
            <a:spAutoFit/>
          </a:bodyPr>
          <a:lstStyle/>
          <a:p>
            <a:r>
              <a:rPr lang="en-US" altLang="zh-CN" sz="1400" dirty="0" smtClean="0"/>
              <a:t>X(</a:t>
            </a:r>
            <a:r>
              <a:rPr lang="zh-CN" altLang="en-US" sz="1400" dirty="0" smtClean="0"/>
              <a:t>年龄</a:t>
            </a:r>
            <a:r>
              <a:rPr lang="en-US" altLang="zh-CN" sz="1400" dirty="0" smtClean="0"/>
              <a:t>)</a:t>
            </a:r>
            <a:endParaRPr lang="zh-CN" altLang="en-US" sz="1400" dirty="0"/>
          </a:p>
        </p:txBody>
      </p:sp>
      <p:sp>
        <p:nvSpPr>
          <p:cNvPr id="29" name="TextBox 28"/>
          <p:cNvSpPr txBox="1"/>
          <p:nvPr/>
        </p:nvSpPr>
        <p:spPr>
          <a:xfrm rot="16200000">
            <a:off x="3883463" y="2944127"/>
            <a:ext cx="1282657" cy="307777"/>
          </a:xfrm>
          <a:prstGeom prst="rect">
            <a:avLst/>
          </a:prstGeom>
          <a:noFill/>
        </p:spPr>
        <p:txBody>
          <a:bodyPr wrap="square" rtlCol="0">
            <a:spAutoFit/>
          </a:bodyPr>
          <a:lstStyle/>
          <a:p>
            <a:r>
              <a:rPr lang="en-US" altLang="zh-CN" sz="1400" dirty="0" smtClean="0"/>
              <a:t>y(</a:t>
            </a:r>
            <a:r>
              <a:rPr lang="zh-CN" altLang="en-US" sz="1400" dirty="0"/>
              <a:t>癌</a:t>
            </a:r>
            <a:r>
              <a:rPr lang="zh-CN" altLang="en-US" sz="1400" dirty="0" smtClean="0"/>
              <a:t>症发病率</a:t>
            </a:r>
            <a:r>
              <a:rPr lang="en-US" altLang="zh-CN" sz="1400" dirty="0" smtClean="0"/>
              <a:t>)</a:t>
            </a:r>
            <a:endParaRPr lang="zh-CN" altLang="en-US" sz="1400" dirty="0"/>
          </a:p>
        </p:txBody>
      </p:sp>
      <p:sp>
        <p:nvSpPr>
          <p:cNvPr id="30" name="TextBox 29"/>
          <p:cNvSpPr txBox="1"/>
          <p:nvPr/>
        </p:nvSpPr>
        <p:spPr>
          <a:xfrm>
            <a:off x="9478277" y="4447032"/>
            <a:ext cx="745717" cy="307777"/>
          </a:xfrm>
          <a:prstGeom prst="rect">
            <a:avLst/>
          </a:prstGeom>
          <a:noFill/>
        </p:spPr>
        <p:txBody>
          <a:bodyPr wrap="none" rtlCol="0">
            <a:spAutoFit/>
          </a:bodyPr>
          <a:lstStyle/>
          <a:p>
            <a:r>
              <a:rPr lang="en-US" altLang="zh-CN" sz="1400" dirty="0" smtClean="0"/>
              <a:t>X(</a:t>
            </a:r>
            <a:r>
              <a:rPr lang="zh-CN" altLang="en-US" sz="1400" dirty="0" smtClean="0"/>
              <a:t>年龄</a:t>
            </a:r>
            <a:r>
              <a:rPr lang="en-US" altLang="zh-CN" sz="1400" dirty="0" smtClean="0"/>
              <a:t>)</a:t>
            </a:r>
            <a:endParaRPr lang="zh-CN" altLang="en-US" sz="1400" dirty="0"/>
          </a:p>
        </p:txBody>
      </p:sp>
      <p:sp>
        <p:nvSpPr>
          <p:cNvPr id="31" name="TextBox 30"/>
          <p:cNvSpPr txBox="1"/>
          <p:nvPr/>
        </p:nvSpPr>
        <p:spPr>
          <a:xfrm rot="16200000">
            <a:off x="7254551" y="2941079"/>
            <a:ext cx="1282657" cy="307777"/>
          </a:xfrm>
          <a:prstGeom prst="rect">
            <a:avLst/>
          </a:prstGeom>
          <a:noFill/>
        </p:spPr>
        <p:txBody>
          <a:bodyPr wrap="square" rtlCol="0">
            <a:spAutoFit/>
          </a:bodyPr>
          <a:lstStyle/>
          <a:p>
            <a:r>
              <a:rPr lang="en-US" altLang="zh-CN" sz="1400" dirty="0" smtClean="0"/>
              <a:t>y(</a:t>
            </a:r>
            <a:r>
              <a:rPr lang="zh-CN" altLang="en-US" sz="1400" dirty="0"/>
              <a:t>癌</a:t>
            </a:r>
            <a:r>
              <a:rPr lang="zh-CN" altLang="en-US" sz="1400" dirty="0" smtClean="0"/>
              <a:t>症发病率</a:t>
            </a:r>
            <a:r>
              <a:rPr lang="en-US" altLang="zh-CN" sz="1400" dirty="0" smtClean="0"/>
              <a:t>)</a:t>
            </a:r>
            <a:endParaRPr lang="zh-CN" altLang="en-US" sz="1400" dirty="0"/>
          </a:p>
        </p:txBody>
      </p:sp>
      <p:sp>
        <p:nvSpPr>
          <p:cNvPr id="3" name="TextBox 2"/>
          <p:cNvSpPr txBox="1"/>
          <p:nvPr/>
        </p:nvSpPr>
        <p:spPr>
          <a:xfrm>
            <a:off x="9942576" y="6250675"/>
            <a:ext cx="2022028" cy="369332"/>
          </a:xfrm>
          <a:prstGeom prst="rect">
            <a:avLst/>
          </a:prstGeom>
          <a:noFill/>
        </p:spPr>
        <p:txBody>
          <a:bodyPr wrap="none" rtlCol="0">
            <a:spAutoFit/>
          </a:bodyPr>
          <a:lstStyle/>
          <a:p>
            <a:r>
              <a:rPr lang="en-US" altLang="zh-CN" dirty="0" smtClean="0"/>
              <a:t>In most simple case</a:t>
            </a:r>
            <a:endParaRPr lang="zh-CN" altLang="en-US" dirty="0"/>
          </a:p>
        </p:txBody>
      </p:sp>
    </p:spTree>
    <p:extLst>
      <p:ext uri="{BB962C8B-B14F-4D97-AF65-F5344CB8AC3E}">
        <p14:creationId xmlns:p14="http://schemas.microsoft.com/office/powerpoint/2010/main" val="4168886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figure_07_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36" y="222348"/>
            <a:ext cx="3796477" cy="650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803648" y="1784495"/>
            <a:ext cx="5031579" cy="3416320"/>
          </a:xfrm>
          <a:prstGeom prst="rect">
            <a:avLst/>
          </a:prstGeom>
        </p:spPr>
        <p:txBody>
          <a:bodyPr wrap="square">
            <a:spAutoFit/>
          </a:bodyPr>
          <a:lstStyle/>
          <a:p>
            <a:r>
              <a:rPr lang="en-US" altLang="zh-CN" dirty="0" smtClean="0">
                <a:solidFill>
                  <a:srgbClr val="FF0000"/>
                </a:solidFill>
                <a:latin typeface="FrutigerLTStd-Light"/>
              </a:rPr>
              <a:t>Alfred </a:t>
            </a:r>
            <a:r>
              <a:rPr lang="en-US" altLang="zh-CN" dirty="0">
                <a:solidFill>
                  <a:srgbClr val="FF0000"/>
                </a:solidFill>
                <a:latin typeface="FrutigerLTStd-Light"/>
              </a:rPr>
              <a:t>Knudson Jr</a:t>
            </a:r>
            <a:r>
              <a:rPr lang="en-US" altLang="zh-CN" dirty="0">
                <a:latin typeface="FrutigerLTStd-Light"/>
              </a:rPr>
              <a:t>. studied the kinetics with </a:t>
            </a:r>
            <a:r>
              <a:rPr lang="en-US" altLang="zh-CN" dirty="0" smtClean="0">
                <a:latin typeface="FrutigerLTStd-Light"/>
              </a:rPr>
              <a:t>which bilateral </a:t>
            </a:r>
            <a:r>
              <a:rPr lang="en-US" altLang="zh-CN" dirty="0">
                <a:latin typeface="FrutigerLTStd-Light"/>
              </a:rPr>
              <a:t>and unilateral retinoblastomas appeared in children. </a:t>
            </a:r>
            <a:r>
              <a:rPr lang="en-US" altLang="zh-CN" dirty="0" smtClean="0">
                <a:latin typeface="FrutigerLTStd-Light"/>
              </a:rPr>
              <a:t>He calculated </a:t>
            </a:r>
            <a:r>
              <a:rPr lang="en-US" altLang="zh-CN" dirty="0">
                <a:latin typeface="FrutigerLTStd-Light"/>
              </a:rPr>
              <a:t>that the bilateral cases (tumors in both eyes) arose with </a:t>
            </a:r>
            <a:r>
              <a:rPr lang="en-US" altLang="zh-CN" dirty="0" smtClean="0">
                <a:latin typeface="FrutigerLTStd-Light"/>
              </a:rPr>
              <a:t>one hit kinetics</a:t>
            </a:r>
            <a:r>
              <a:rPr lang="en-US" altLang="zh-CN" dirty="0">
                <a:latin typeface="FrutigerLTStd-Light"/>
              </a:rPr>
              <a:t>, whereas the unilateral tumors (affecting only one eye) </a:t>
            </a:r>
            <a:r>
              <a:rPr lang="en-US" altLang="zh-CN" dirty="0" smtClean="0">
                <a:latin typeface="FrutigerLTStd-Light"/>
              </a:rPr>
              <a:t>arose with </a:t>
            </a:r>
            <a:r>
              <a:rPr lang="en-US" altLang="zh-CN" dirty="0">
                <a:latin typeface="FrutigerLTStd-Light"/>
              </a:rPr>
              <a:t>two-hit kinetics. Each of these hits was presumed to represent </a:t>
            </a:r>
            <a:r>
              <a:rPr lang="en-US" altLang="zh-CN" dirty="0" smtClean="0">
                <a:latin typeface="FrutigerLTStd-Light"/>
              </a:rPr>
              <a:t>a somatic </a:t>
            </a:r>
            <a:r>
              <a:rPr lang="en-US" altLang="zh-CN" dirty="0">
                <a:latin typeface="FrutigerLTStd-Light"/>
              </a:rPr>
              <a:t>mutation. The fact that the </a:t>
            </a:r>
            <a:r>
              <a:rPr lang="en-US" altLang="zh-CN" dirty="0">
                <a:solidFill>
                  <a:srgbClr val="FF0000"/>
                </a:solidFill>
                <a:latin typeface="FrutigerLTStd-Light"/>
              </a:rPr>
              <a:t>two-hit</a:t>
            </a:r>
            <a:r>
              <a:rPr lang="en-US" altLang="zh-CN" dirty="0">
                <a:latin typeface="FrutigerLTStd-Light"/>
              </a:rPr>
              <a:t> kinetics involved two </a:t>
            </a:r>
            <a:r>
              <a:rPr lang="en-US" altLang="zh-CN" dirty="0" smtClean="0">
                <a:latin typeface="FrutigerLTStd-Light"/>
              </a:rPr>
              <a:t>copies of </a:t>
            </a:r>
            <a:r>
              <a:rPr lang="en-US" altLang="zh-CN" dirty="0">
                <a:latin typeface="FrutigerLTStd-Light"/>
              </a:rPr>
              <a:t>the </a:t>
            </a:r>
            <a:r>
              <a:rPr lang="en-US" altLang="zh-CN" i="1" dirty="0" err="1">
                <a:latin typeface="FrutigerLTStd-LightItalic"/>
              </a:rPr>
              <a:t>Rb</a:t>
            </a:r>
            <a:r>
              <a:rPr lang="en-US" altLang="zh-CN" i="1" dirty="0">
                <a:latin typeface="FrutigerLTStd-LightItalic"/>
              </a:rPr>
              <a:t> </a:t>
            </a:r>
            <a:r>
              <a:rPr lang="en-US" altLang="zh-CN" dirty="0">
                <a:latin typeface="FrutigerLTStd-Light"/>
              </a:rPr>
              <a:t>gene was realized only </a:t>
            </a:r>
            <a:r>
              <a:rPr lang="en-US" altLang="zh-CN" dirty="0" smtClean="0">
                <a:latin typeface="FrutigerLTStd-Light"/>
              </a:rPr>
              <a:t>later.</a:t>
            </a:r>
            <a:endParaRPr lang="zh-CN" altLang="en-US" dirty="0"/>
          </a:p>
        </p:txBody>
      </p:sp>
      <p:sp>
        <p:nvSpPr>
          <p:cNvPr id="3" name="TextBox 2"/>
          <p:cNvSpPr txBox="1"/>
          <p:nvPr/>
        </p:nvSpPr>
        <p:spPr>
          <a:xfrm>
            <a:off x="6681281" y="5440715"/>
            <a:ext cx="1276311" cy="523220"/>
          </a:xfrm>
          <a:prstGeom prst="rect">
            <a:avLst/>
          </a:prstGeom>
          <a:noFill/>
        </p:spPr>
        <p:txBody>
          <a:bodyPr wrap="none" rtlCol="0">
            <a:spAutoFit/>
          </a:bodyPr>
          <a:lstStyle/>
          <a:p>
            <a:r>
              <a:rPr lang="en-US" altLang="zh-CN" sz="2800" dirty="0" smtClean="0"/>
              <a:t>In 1971</a:t>
            </a:r>
            <a:endParaRPr lang="zh-CN" altLang="en-US" sz="2800" dirty="0"/>
          </a:p>
        </p:txBody>
      </p:sp>
      <p:sp>
        <p:nvSpPr>
          <p:cNvPr id="5" name="Rectangle 4"/>
          <p:cNvSpPr/>
          <p:nvPr/>
        </p:nvSpPr>
        <p:spPr>
          <a:xfrm>
            <a:off x="4803648" y="506879"/>
            <a:ext cx="6470904" cy="830997"/>
          </a:xfrm>
          <a:prstGeom prst="rect">
            <a:avLst/>
          </a:prstGeom>
        </p:spPr>
        <p:txBody>
          <a:bodyPr wrap="square">
            <a:spAutoFit/>
          </a:bodyPr>
          <a:lstStyle/>
          <a:p>
            <a:r>
              <a:rPr lang="en-US" altLang="zh-CN" sz="2400" b="1" dirty="0">
                <a:solidFill>
                  <a:srgbClr val="1271FF"/>
                </a:solidFill>
                <a:latin typeface="FrutigerLTStd-Bold"/>
              </a:rPr>
              <a:t>Figure 7.5 </a:t>
            </a:r>
            <a:r>
              <a:rPr lang="en-US" altLang="zh-CN" sz="2400" b="1" dirty="0">
                <a:solidFill>
                  <a:srgbClr val="000000"/>
                </a:solidFill>
                <a:latin typeface="FrutigerLTStd-Bold"/>
              </a:rPr>
              <a:t>Kinetics of appearance of unilateral and </a:t>
            </a:r>
            <a:r>
              <a:rPr lang="en-US" altLang="zh-CN" sz="2400" b="1" dirty="0" smtClean="0">
                <a:solidFill>
                  <a:srgbClr val="000000"/>
                </a:solidFill>
                <a:latin typeface="FrutigerLTStd-Bold"/>
              </a:rPr>
              <a:t>bilateral retinoblastomas</a:t>
            </a:r>
            <a:endParaRPr lang="zh-CN" altLang="en-US" sz="2400" dirty="0"/>
          </a:p>
        </p:txBody>
      </p:sp>
      <p:pic>
        <p:nvPicPr>
          <p:cNvPr id="6" name="Picture 3" descr="figure_11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2931" y="2487168"/>
            <a:ext cx="2341969" cy="4239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8960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9810" y="2308383"/>
            <a:ext cx="10863617" cy="1384995"/>
          </a:xfrm>
          <a:prstGeom prst="rect">
            <a:avLst/>
          </a:prstGeom>
          <a:noFill/>
        </p:spPr>
        <p:txBody>
          <a:bodyPr wrap="square" rtlCol="0">
            <a:spAutoFit/>
          </a:bodyPr>
          <a:lstStyle/>
          <a:p>
            <a:r>
              <a:rPr lang="en-US" altLang="zh-CN" sz="2800" dirty="0" smtClean="0"/>
              <a:t>Knudson`s contribution: propose a theoretical cancer formation model only based on  statistical data. This statistical data only include the age </a:t>
            </a:r>
            <a:r>
              <a:rPr lang="en-US" altLang="zh-CN" sz="2800" dirty="0"/>
              <a:t>when </a:t>
            </a:r>
            <a:r>
              <a:rPr lang="en-US" altLang="zh-CN" sz="2800" dirty="0" smtClean="0"/>
              <a:t>retinoblastoma develop. </a:t>
            </a:r>
            <a:endParaRPr lang="zh-CN" altLang="en-US" sz="2800" dirty="0"/>
          </a:p>
        </p:txBody>
      </p:sp>
      <p:sp>
        <p:nvSpPr>
          <p:cNvPr id="3" name="Rectangle 2"/>
          <p:cNvSpPr/>
          <p:nvPr/>
        </p:nvSpPr>
        <p:spPr>
          <a:xfrm>
            <a:off x="3707620" y="487486"/>
            <a:ext cx="4676024" cy="646331"/>
          </a:xfrm>
          <a:prstGeom prst="rect">
            <a:avLst/>
          </a:prstGeom>
        </p:spPr>
        <p:txBody>
          <a:bodyPr wrap="none">
            <a:spAutoFit/>
          </a:bodyPr>
          <a:lstStyle/>
          <a:p>
            <a:r>
              <a:rPr lang="en-US" altLang="zh-CN" sz="3600" b="1" dirty="0">
                <a:solidFill>
                  <a:srgbClr val="FF0000"/>
                </a:solidFill>
              </a:rPr>
              <a:t>Knudson`s contribution</a:t>
            </a:r>
            <a:endParaRPr lang="zh-CN" altLang="en-US" sz="3600" b="1" dirty="0">
              <a:solidFill>
                <a:srgbClr val="FF0000"/>
              </a:solidFill>
            </a:endParaRPr>
          </a:p>
        </p:txBody>
      </p:sp>
      <p:sp>
        <p:nvSpPr>
          <p:cNvPr id="4" name="TextBox 3"/>
          <p:cNvSpPr txBox="1"/>
          <p:nvPr/>
        </p:nvSpPr>
        <p:spPr>
          <a:xfrm>
            <a:off x="859810" y="1651514"/>
            <a:ext cx="1276311" cy="523220"/>
          </a:xfrm>
          <a:prstGeom prst="rect">
            <a:avLst/>
          </a:prstGeom>
          <a:noFill/>
        </p:spPr>
        <p:txBody>
          <a:bodyPr wrap="none" rtlCol="0">
            <a:spAutoFit/>
          </a:bodyPr>
          <a:lstStyle/>
          <a:p>
            <a:r>
              <a:rPr lang="en-US" altLang="zh-CN" sz="2800" dirty="0" smtClean="0"/>
              <a:t>In 1971</a:t>
            </a:r>
            <a:endParaRPr lang="zh-CN" altLang="en-US" sz="2800" dirty="0"/>
          </a:p>
        </p:txBody>
      </p:sp>
      <p:sp>
        <p:nvSpPr>
          <p:cNvPr id="6" name="Rectangle 5"/>
          <p:cNvSpPr/>
          <p:nvPr/>
        </p:nvSpPr>
        <p:spPr>
          <a:xfrm>
            <a:off x="859810" y="4669459"/>
            <a:ext cx="9646646" cy="830997"/>
          </a:xfrm>
          <a:prstGeom prst="rect">
            <a:avLst/>
          </a:prstGeom>
        </p:spPr>
        <p:txBody>
          <a:bodyPr wrap="square">
            <a:spAutoFit/>
          </a:bodyPr>
          <a:lstStyle/>
          <a:p>
            <a:r>
              <a:rPr lang="en-US" altLang="zh-CN" sz="2400" dirty="0">
                <a:solidFill>
                  <a:srgbClr val="252525"/>
                </a:solidFill>
                <a:latin typeface="Arial" panose="020B0604020202020204" pitchFamily="34" charset="0"/>
              </a:rPr>
              <a:t>Knudson won </a:t>
            </a:r>
            <a:r>
              <a:rPr lang="en-US" altLang="zh-CN" sz="2400" dirty="0" smtClean="0">
                <a:solidFill>
                  <a:srgbClr val="252525"/>
                </a:solidFill>
                <a:latin typeface="Arial" panose="020B0604020202020204" pitchFamily="34" charset="0"/>
              </a:rPr>
              <a:t>the </a:t>
            </a:r>
            <a:r>
              <a:rPr lang="en-US" altLang="zh-CN" sz="2400" dirty="0" smtClean="0"/>
              <a:t>1998</a:t>
            </a:r>
            <a:r>
              <a:rPr lang="en-US" altLang="zh-CN" sz="2400" dirty="0"/>
              <a:t> Albert </a:t>
            </a:r>
            <a:r>
              <a:rPr lang="en-US" altLang="zh-CN" sz="2400" dirty="0" err="1"/>
              <a:t>Lasker</a:t>
            </a:r>
            <a:r>
              <a:rPr lang="en-US" altLang="zh-CN" sz="2400" dirty="0"/>
              <a:t> Clinical Medical Research Award for this work.</a:t>
            </a:r>
            <a:endParaRPr lang="zh-CN" altLang="en-US" sz="2400" dirty="0"/>
          </a:p>
        </p:txBody>
      </p:sp>
    </p:spTree>
    <p:extLst>
      <p:ext uri="{BB962C8B-B14F-4D97-AF65-F5344CB8AC3E}">
        <p14:creationId xmlns:p14="http://schemas.microsoft.com/office/powerpoint/2010/main" val="2806926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09620" y="626568"/>
            <a:ext cx="5073440" cy="646331"/>
          </a:xfrm>
          <a:prstGeom prst="rect">
            <a:avLst/>
          </a:prstGeom>
          <a:noFill/>
        </p:spPr>
        <p:txBody>
          <a:bodyPr wrap="none" rtlCol="0">
            <a:spAutoFit/>
          </a:bodyPr>
          <a:lstStyle/>
          <a:p>
            <a:r>
              <a:rPr lang="en-US" altLang="zh-CN" sz="3600" b="1" dirty="0" smtClean="0">
                <a:solidFill>
                  <a:srgbClr val="FF0000"/>
                </a:solidFill>
              </a:rPr>
              <a:t>Outline of today`s lecture</a:t>
            </a:r>
            <a:endParaRPr lang="zh-CN" altLang="en-US" sz="3600" b="1" dirty="0">
              <a:solidFill>
                <a:srgbClr val="FF0000"/>
              </a:solidFill>
            </a:endParaRPr>
          </a:p>
        </p:txBody>
      </p:sp>
      <p:sp>
        <p:nvSpPr>
          <p:cNvPr id="3" name="TextBox 2"/>
          <p:cNvSpPr txBox="1"/>
          <p:nvPr/>
        </p:nvSpPr>
        <p:spPr>
          <a:xfrm>
            <a:off x="1220454" y="1943441"/>
            <a:ext cx="9788513" cy="3416320"/>
          </a:xfrm>
          <a:prstGeom prst="rect">
            <a:avLst/>
          </a:prstGeom>
          <a:noFill/>
        </p:spPr>
        <p:txBody>
          <a:bodyPr wrap="square" rtlCol="0">
            <a:spAutoFit/>
          </a:bodyPr>
          <a:lstStyle/>
          <a:p>
            <a:pPr>
              <a:lnSpc>
                <a:spcPct val="150000"/>
              </a:lnSpc>
            </a:pPr>
            <a:r>
              <a:rPr lang="en-US" altLang="zh-CN" sz="2400" b="1" dirty="0" smtClean="0"/>
              <a:t>1, two-hit hypothesis and the discovery of the first tumor suppressor-RB.</a:t>
            </a:r>
          </a:p>
          <a:p>
            <a:pPr>
              <a:lnSpc>
                <a:spcPct val="150000"/>
              </a:lnSpc>
            </a:pPr>
            <a:endParaRPr lang="en-US" altLang="zh-CN" sz="2400" dirty="0" smtClean="0"/>
          </a:p>
          <a:p>
            <a:pPr>
              <a:lnSpc>
                <a:spcPct val="150000"/>
              </a:lnSpc>
            </a:pPr>
            <a:r>
              <a:rPr lang="en-US" altLang="zh-CN" sz="2400" b="1" dirty="0" smtClean="0"/>
              <a:t>2, familial </a:t>
            </a:r>
            <a:r>
              <a:rPr lang="en-US" altLang="zh-CN" sz="2400" b="1" dirty="0"/>
              <a:t>cancer(</a:t>
            </a:r>
            <a:r>
              <a:rPr lang="zh-CN" altLang="en-US" sz="2400" b="1" dirty="0"/>
              <a:t>家族性癌</a:t>
            </a:r>
            <a:r>
              <a:rPr lang="en-US" altLang="zh-CN" sz="2400" b="1" dirty="0" smtClean="0"/>
              <a:t>) syndromes and tumor suppressors genes:</a:t>
            </a:r>
            <a:endParaRPr lang="en-US" altLang="zh-CN" sz="2400" b="1" dirty="0"/>
          </a:p>
          <a:p>
            <a:pPr>
              <a:lnSpc>
                <a:spcPct val="150000"/>
              </a:lnSpc>
            </a:pPr>
            <a:r>
              <a:rPr lang="en-US" altLang="zh-CN" sz="2400" dirty="0"/>
              <a:t>NF1 and </a:t>
            </a:r>
            <a:r>
              <a:rPr lang="en-US" altLang="zh-CN" sz="2400" dirty="0" smtClean="0"/>
              <a:t>Neurofibromatosis</a:t>
            </a:r>
            <a:r>
              <a:rPr lang="zh-CN" altLang="en-US" sz="2400" dirty="0"/>
              <a:t>（神经纤维瘤）</a:t>
            </a:r>
            <a:r>
              <a:rPr lang="en-US" altLang="zh-CN" sz="2400" dirty="0" smtClean="0"/>
              <a:t>;</a:t>
            </a:r>
          </a:p>
          <a:p>
            <a:pPr>
              <a:lnSpc>
                <a:spcPct val="150000"/>
              </a:lnSpc>
            </a:pPr>
            <a:r>
              <a:rPr lang="en-US" altLang="zh-CN" sz="2400" dirty="0"/>
              <a:t>APC and Familial </a:t>
            </a:r>
            <a:r>
              <a:rPr lang="en-US" altLang="zh-CN" sz="2400" dirty="0" smtClean="0"/>
              <a:t>adenomatous</a:t>
            </a:r>
            <a:r>
              <a:rPr lang="zh-CN" altLang="en-US" sz="2400" dirty="0" smtClean="0"/>
              <a:t>（</a:t>
            </a:r>
            <a:r>
              <a:rPr lang="zh-CN" altLang="en-US" sz="2400" dirty="0"/>
              <a:t>腺瘤</a:t>
            </a:r>
            <a:r>
              <a:rPr lang="zh-CN" altLang="en-US" sz="2400" dirty="0" smtClean="0"/>
              <a:t>）</a:t>
            </a:r>
            <a:r>
              <a:rPr lang="en-US" altLang="zh-CN" sz="2400" dirty="0" smtClean="0"/>
              <a:t> polyposis</a:t>
            </a:r>
            <a:r>
              <a:rPr lang="zh-CN" altLang="en-US" sz="2400" dirty="0" smtClean="0"/>
              <a:t>（</a:t>
            </a:r>
            <a:r>
              <a:rPr lang="zh-CN" altLang="en-US" sz="2400" dirty="0"/>
              <a:t>息肉</a:t>
            </a:r>
            <a:r>
              <a:rPr lang="zh-CN" altLang="en-US" sz="2400" dirty="0" smtClean="0"/>
              <a:t>）</a:t>
            </a:r>
            <a:r>
              <a:rPr lang="en-US" altLang="zh-CN" sz="2400" dirty="0" smtClean="0"/>
              <a:t>;  </a:t>
            </a:r>
          </a:p>
          <a:p>
            <a:pPr>
              <a:lnSpc>
                <a:spcPct val="150000"/>
              </a:lnSpc>
            </a:pPr>
            <a:r>
              <a:rPr lang="en-US" altLang="zh-CN" sz="2400" dirty="0" smtClean="0"/>
              <a:t>VHL and hypoxia</a:t>
            </a:r>
            <a:r>
              <a:rPr lang="zh-CN" altLang="en-US" sz="2400" dirty="0"/>
              <a:t>（缺氧）</a:t>
            </a:r>
            <a:r>
              <a:rPr lang="en-US" altLang="zh-CN" sz="2400" dirty="0" smtClean="0"/>
              <a:t>;</a:t>
            </a:r>
            <a:endParaRPr lang="zh-CN" altLang="en-US" sz="2400" dirty="0"/>
          </a:p>
        </p:txBody>
      </p:sp>
    </p:spTree>
    <p:extLst>
      <p:ext uri="{BB962C8B-B14F-4D97-AF65-F5344CB8AC3E}">
        <p14:creationId xmlns:p14="http://schemas.microsoft.com/office/powerpoint/2010/main" val="162053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figure_07_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837" y="1199917"/>
            <a:ext cx="4244924" cy="5504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694686" y="245810"/>
            <a:ext cx="7471980" cy="954107"/>
          </a:xfrm>
          <a:prstGeom prst="rect">
            <a:avLst/>
          </a:prstGeom>
        </p:spPr>
        <p:txBody>
          <a:bodyPr wrap="square">
            <a:spAutoFit/>
          </a:bodyPr>
          <a:lstStyle/>
          <a:p>
            <a:pPr algn="ctr"/>
            <a:r>
              <a:rPr lang="en-US" altLang="zh-CN" sz="2800" b="1" dirty="0">
                <a:solidFill>
                  <a:srgbClr val="1271FF"/>
                </a:solidFill>
                <a:latin typeface="FrutigerLTStd-Bold"/>
              </a:rPr>
              <a:t>Figure 7.6 </a:t>
            </a:r>
            <a:r>
              <a:rPr lang="en-US" altLang="zh-CN" sz="2800" b="1" dirty="0">
                <a:solidFill>
                  <a:srgbClr val="000000"/>
                </a:solidFill>
                <a:latin typeface="FrutigerLTStd-Bold"/>
              </a:rPr>
              <a:t>Dynamics </a:t>
            </a:r>
            <a:r>
              <a:rPr lang="en-US" altLang="zh-CN" sz="2800" b="1" dirty="0" smtClean="0">
                <a:solidFill>
                  <a:srgbClr val="000000"/>
                </a:solidFill>
                <a:latin typeface="FrutigerLTStd-Bold"/>
              </a:rPr>
              <a:t>of retinoblastoma </a:t>
            </a:r>
            <a:r>
              <a:rPr lang="en-US" altLang="zh-CN" sz="2800" b="1" dirty="0">
                <a:solidFill>
                  <a:srgbClr val="000000"/>
                </a:solidFill>
                <a:latin typeface="FrutigerLTStd-Bold"/>
              </a:rPr>
              <a:t>formation</a:t>
            </a:r>
            <a:endParaRPr lang="zh-CN" altLang="en-US" sz="2800" dirty="0"/>
          </a:p>
        </p:txBody>
      </p:sp>
    </p:spTree>
    <p:extLst>
      <p:ext uri="{BB962C8B-B14F-4D97-AF65-F5344CB8AC3E}">
        <p14:creationId xmlns:p14="http://schemas.microsoft.com/office/powerpoint/2010/main" val="24871214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5464" y="1147679"/>
            <a:ext cx="10000488" cy="1311193"/>
          </a:xfrm>
          <a:prstGeom prst="rect">
            <a:avLst/>
          </a:prstGeom>
        </p:spPr>
        <p:txBody>
          <a:bodyPr wrap="square">
            <a:spAutoFit/>
          </a:bodyPr>
          <a:lstStyle/>
          <a:p>
            <a:pPr>
              <a:lnSpc>
                <a:spcPct val="150000"/>
              </a:lnSpc>
            </a:pPr>
            <a:r>
              <a:rPr lang="en-US" altLang="zh-CN" sz="2800" dirty="0">
                <a:solidFill>
                  <a:srgbClr val="1271FF"/>
                </a:solidFill>
                <a:latin typeface="ACaslonPro-Regular"/>
              </a:rPr>
              <a:t>7.4 Incipient </a:t>
            </a:r>
            <a:r>
              <a:rPr lang="zh-CN" altLang="en-US" sz="2800" dirty="0" smtClean="0">
                <a:solidFill>
                  <a:srgbClr val="1271FF"/>
                </a:solidFill>
                <a:latin typeface="ACaslonPro-Regular"/>
              </a:rPr>
              <a:t>（</a:t>
            </a:r>
            <a:r>
              <a:rPr lang="zh-CN" altLang="en-US" sz="2800" dirty="0"/>
              <a:t>初</a:t>
            </a:r>
            <a:r>
              <a:rPr lang="zh-CN" altLang="en-US" sz="2800" dirty="0" smtClean="0"/>
              <a:t>期的</a:t>
            </a:r>
            <a:r>
              <a:rPr lang="zh-CN" altLang="en-US" sz="2800" dirty="0" smtClean="0">
                <a:solidFill>
                  <a:srgbClr val="1271FF"/>
                </a:solidFill>
                <a:latin typeface="ACaslonPro-Regular"/>
              </a:rPr>
              <a:t>）</a:t>
            </a:r>
            <a:r>
              <a:rPr lang="en-US" altLang="zh-CN" sz="2800" dirty="0" smtClean="0">
                <a:solidFill>
                  <a:srgbClr val="1271FF"/>
                </a:solidFill>
                <a:latin typeface="ACaslonPro-Regular"/>
              </a:rPr>
              <a:t>cancer </a:t>
            </a:r>
            <a:r>
              <a:rPr lang="en-US" altLang="zh-CN" sz="2800" dirty="0">
                <a:solidFill>
                  <a:srgbClr val="1271FF"/>
                </a:solidFill>
                <a:latin typeface="ACaslonPro-Regular"/>
              </a:rPr>
              <a:t>cells invent ways to eliminate </a:t>
            </a:r>
            <a:r>
              <a:rPr lang="en-US" altLang="zh-CN" sz="2800" dirty="0" smtClean="0">
                <a:solidFill>
                  <a:srgbClr val="1271FF"/>
                </a:solidFill>
                <a:latin typeface="ACaslonPro-Regular"/>
              </a:rPr>
              <a:t>wild-type</a:t>
            </a:r>
            <a:r>
              <a:rPr lang="zh-CN" altLang="en-US" sz="2800" dirty="0" smtClean="0">
                <a:solidFill>
                  <a:srgbClr val="1271FF"/>
                </a:solidFill>
                <a:latin typeface="ACaslonPro-Regular"/>
              </a:rPr>
              <a:t> </a:t>
            </a:r>
            <a:r>
              <a:rPr lang="en-US" altLang="zh-CN" sz="2800" dirty="0" smtClean="0">
                <a:solidFill>
                  <a:srgbClr val="1271FF"/>
                </a:solidFill>
                <a:latin typeface="ACaslonPro-Regular"/>
              </a:rPr>
              <a:t>copies </a:t>
            </a:r>
            <a:r>
              <a:rPr lang="en-US" altLang="zh-CN" sz="2800" dirty="0">
                <a:solidFill>
                  <a:srgbClr val="1271FF"/>
                </a:solidFill>
                <a:latin typeface="ACaslonPro-Regular"/>
              </a:rPr>
              <a:t>of tumor suppressor genes</a:t>
            </a:r>
            <a:endParaRPr lang="zh-CN" altLang="en-US" sz="2800" dirty="0"/>
          </a:p>
        </p:txBody>
      </p:sp>
      <p:sp>
        <p:nvSpPr>
          <p:cNvPr id="3" name="TextBox 2"/>
          <p:cNvSpPr txBox="1"/>
          <p:nvPr/>
        </p:nvSpPr>
        <p:spPr>
          <a:xfrm>
            <a:off x="3335735" y="3534088"/>
            <a:ext cx="5419945" cy="1938992"/>
          </a:xfrm>
          <a:prstGeom prst="rect">
            <a:avLst/>
          </a:prstGeom>
          <a:noFill/>
        </p:spPr>
        <p:txBody>
          <a:bodyPr wrap="none" rtlCol="0">
            <a:spAutoFit/>
          </a:bodyPr>
          <a:lstStyle/>
          <a:p>
            <a:r>
              <a:rPr lang="en-US" altLang="zh-CN" sz="2400" dirty="0" smtClean="0"/>
              <a:t>1. Mitotic recombination;</a:t>
            </a:r>
          </a:p>
          <a:p>
            <a:endParaRPr lang="en-US" altLang="zh-CN" sz="2400" dirty="0"/>
          </a:p>
          <a:p>
            <a:r>
              <a:rPr lang="en-US" altLang="zh-CN" sz="2400" dirty="0" smtClean="0"/>
              <a:t>2. Gene conversion;</a:t>
            </a:r>
          </a:p>
          <a:p>
            <a:endParaRPr lang="en-US" altLang="zh-CN" sz="2400" dirty="0"/>
          </a:p>
          <a:p>
            <a:r>
              <a:rPr lang="en-US" altLang="zh-CN" sz="2400" dirty="0" smtClean="0"/>
              <a:t>3. Chromosomal nondisjunction (</a:t>
            </a:r>
            <a:r>
              <a:rPr lang="zh-CN" altLang="en-US" sz="2400" dirty="0"/>
              <a:t>不分离</a:t>
            </a:r>
            <a:r>
              <a:rPr lang="en-US" altLang="zh-CN" sz="2400" dirty="0" smtClean="0"/>
              <a:t>);</a:t>
            </a:r>
            <a:endParaRPr lang="zh-CN" altLang="en-US" sz="2400" dirty="0"/>
          </a:p>
        </p:txBody>
      </p:sp>
    </p:spTree>
    <p:extLst>
      <p:ext uri="{BB962C8B-B14F-4D97-AF65-F5344CB8AC3E}">
        <p14:creationId xmlns:p14="http://schemas.microsoft.com/office/powerpoint/2010/main" val="2803492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figure_07_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16" y="1508226"/>
            <a:ext cx="10598071" cy="3173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65366" y="406138"/>
            <a:ext cx="10496780" cy="954107"/>
          </a:xfrm>
          <a:prstGeom prst="rect">
            <a:avLst/>
          </a:prstGeom>
        </p:spPr>
        <p:txBody>
          <a:bodyPr wrap="square">
            <a:spAutoFit/>
          </a:bodyPr>
          <a:lstStyle/>
          <a:p>
            <a:pPr algn="ctr"/>
            <a:r>
              <a:rPr lang="en-US" altLang="zh-CN" sz="2800" b="1" dirty="0">
                <a:solidFill>
                  <a:srgbClr val="FF0000"/>
                </a:solidFill>
                <a:latin typeface="FrutigerLTStd-Light"/>
              </a:rPr>
              <a:t>Mitotic </a:t>
            </a:r>
            <a:r>
              <a:rPr lang="en-US" altLang="zh-CN" sz="2800" b="1" dirty="0" smtClean="0">
                <a:solidFill>
                  <a:srgbClr val="FF0000"/>
                </a:solidFill>
                <a:latin typeface="FrutigerLTStd-Light"/>
              </a:rPr>
              <a:t>recombination </a:t>
            </a:r>
            <a:r>
              <a:rPr lang="en-US" altLang="zh-CN" sz="2800" b="1" dirty="0" smtClean="0">
                <a:latin typeface="FrutigerLTStd-Light"/>
              </a:rPr>
              <a:t>can </a:t>
            </a:r>
            <a:r>
              <a:rPr lang="en-US" altLang="zh-CN" sz="2800" b="1" dirty="0">
                <a:latin typeface="FrutigerLTStd-Light"/>
              </a:rPr>
              <a:t>lead to loss of </a:t>
            </a:r>
            <a:r>
              <a:rPr lang="en-US" altLang="zh-CN" sz="2800" b="1" dirty="0" err="1">
                <a:latin typeface="FrutigerLTStd-Light"/>
              </a:rPr>
              <a:t>heterozygosity</a:t>
            </a:r>
            <a:r>
              <a:rPr lang="en-US" altLang="zh-CN" sz="2800" b="1" dirty="0">
                <a:latin typeface="FrutigerLTStd-Light"/>
              </a:rPr>
              <a:t> (</a:t>
            </a:r>
            <a:r>
              <a:rPr lang="en-US" altLang="zh-CN" sz="2800" b="1" dirty="0" smtClean="0">
                <a:latin typeface="FrutigerLTStd-Light"/>
              </a:rPr>
              <a:t>LOH) of </a:t>
            </a:r>
            <a:r>
              <a:rPr lang="en-US" altLang="zh-CN" sz="2800" b="1" i="1" dirty="0" err="1" smtClean="0">
                <a:latin typeface="FrutigerLTStd-LightItalic"/>
              </a:rPr>
              <a:t>Rb</a:t>
            </a:r>
            <a:r>
              <a:rPr lang="en-US" altLang="zh-CN" sz="2800" b="1" dirty="0">
                <a:latin typeface="FrutigerLTStd-Light"/>
              </a:rPr>
              <a:t>.</a:t>
            </a:r>
            <a:endParaRPr lang="zh-CN" altLang="en-US" sz="2800" b="1" dirty="0"/>
          </a:p>
        </p:txBody>
      </p:sp>
      <p:sp>
        <p:nvSpPr>
          <p:cNvPr id="3" name="Rectangle 2"/>
          <p:cNvSpPr/>
          <p:nvPr/>
        </p:nvSpPr>
        <p:spPr>
          <a:xfrm>
            <a:off x="688316" y="5047488"/>
            <a:ext cx="10850880" cy="1015663"/>
          </a:xfrm>
          <a:prstGeom prst="rect">
            <a:avLst/>
          </a:prstGeom>
        </p:spPr>
        <p:txBody>
          <a:bodyPr wrap="square">
            <a:spAutoFit/>
          </a:bodyPr>
          <a:lstStyle/>
          <a:p>
            <a:r>
              <a:rPr lang="en-US" altLang="zh-CN" sz="2000" dirty="0">
                <a:solidFill>
                  <a:srgbClr val="000000"/>
                </a:solidFill>
                <a:latin typeface="UtopiaStd-Regular"/>
              </a:rPr>
              <a:t>Normally, recombination between </a:t>
            </a:r>
            <a:r>
              <a:rPr lang="en-US" altLang="zh-CN" sz="2000" dirty="0" smtClean="0">
                <a:solidFill>
                  <a:srgbClr val="000000"/>
                </a:solidFill>
                <a:latin typeface="UtopiaStd-Regular"/>
              </a:rPr>
              <a:t>chromosomes</a:t>
            </a:r>
            <a:r>
              <a:rPr lang="zh-CN" altLang="en-US" sz="2000" dirty="0" smtClean="0">
                <a:solidFill>
                  <a:srgbClr val="000000"/>
                </a:solidFill>
                <a:latin typeface="UtopiaStd-Regular"/>
              </a:rPr>
              <a:t> </a:t>
            </a:r>
            <a:r>
              <a:rPr lang="en-US" altLang="zh-CN" sz="2000" dirty="0" smtClean="0">
                <a:solidFill>
                  <a:srgbClr val="000000"/>
                </a:solidFill>
                <a:latin typeface="UtopiaStd-Regular"/>
              </a:rPr>
              <a:t>was </a:t>
            </a:r>
            <a:r>
              <a:rPr lang="en-US" altLang="zh-CN" sz="2000" dirty="0">
                <a:solidFill>
                  <a:srgbClr val="000000"/>
                </a:solidFill>
                <a:latin typeface="UtopiaStd-Regular"/>
              </a:rPr>
              <a:t>known to occur almost exclusively during meiosis</a:t>
            </a:r>
            <a:r>
              <a:rPr lang="en-US" altLang="zh-CN" sz="2000" dirty="0" smtClean="0">
                <a:solidFill>
                  <a:srgbClr val="000000"/>
                </a:solidFill>
                <a:latin typeface="UtopiaStd-Regular"/>
              </a:rPr>
              <a:t>. </a:t>
            </a:r>
            <a:r>
              <a:rPr lang="en-US" altLang="zh-CN" sz="2000" b="1" dirty="0" smtClean="0">
                <a:solidFill>
                  <a:srgbClr val="000000"/>
                </a:solidFill>
                <a:latin typeface="UtopiaStd-Bold"/>
              </a:rPr>
              <a:t>mitotic </a:t>
            </a:r>
            <a:r>
              <a:rPr lang="en-US" altLang="zh-CN" sz="2000" b="1" dirty="0">
                <a:solidFill>
                  <a:srgbClr val="000000"/>
                </a:solidFill>
                <a:latin typeface="UtopiaStd-Bold"/>
              </a:rPr>
              <a:t>recombination </a:t>
            </a:r>
            <a:r>
              <a:rPr lang="en-US" altLang="zh-CN" sz="2000" dirty="0" smtClean="0">
                <a:solidFill>
                  <a:srgbClr val="000000"/>
                </a:solidFill>
                <a:latin typeface="UtopiaStd-Regular"/>
              </a:rPr>
              <a:t>occurs </a:t>
            </a:r>
            <a:r>
              <a:rPr lang="en-US" altLang="zh-CN" sz="2000" dirty="0">
                <a:solidFill>
                  <a:srgbClr val="000000"/>
                </a:solidFill>
                <a:latin typeface="UtopiaStd-Regular"/>
              </a:rPr>
              <a:t>during active cell proliferation, was found to occur at a frequency of 10</a:t>
            </a:r>
            <a:r>
              <a:rPr lang="en-US" altLang="zh-CN" sz="2000" baseline="30000" dirty="0">
                <a:solidFill>
                  <a:srgbClr val="000000"/>
                </a:solidFill>
                <a:latin typeface="UtopiaStd-Regular"/>
              </a:rPr>
              <a:t>–5</a:t>
            </a:r>
            <a:r>
              <a:rPr lang="en-US" altLang="zh-CN" sz="2000" dirty="0">
                <a:solidFill>
                  <a:srgbClr val="000000"/>
                </a:solidFill>
                <a:latin typeface="UtopiaStd-Regular"/>
              </a:rPr>
              <a:t> to 10</a:t>
            </a:r>
            <a:r>
              <a:rPr lang="en-US" altLang="zh-CN" sz="2000" baseline="30000" dirty="0">
                <a:solidFill>
                  <a:srgbClr val="000000"/>
                </a:solidFill>
                <a:latin typeface="UtopiaStd-Regular"/>
              </a:rPr>
              <a:t>–4</a:t>
            </a:r>
            <a:r>
              <a:rPr lang="en-US" altLang="zh-CN" sz="2000" dirty="0">
                <a:solidFill>
                  <a:srgbClr val="000000"/>
                </a:solidFill>
                <a:latin typeface="UtopiaStd-Regular"/>
              </a:rPr>
              <a:t> per cell </a:t>
            </a:r>
            <a:r>
              <a:rPr lang="en-US" altLang="zh-CN" sz="2000" dirty="0" smtClean="0">
                <a:solidFill>
                  <a:srgbClr val="000000"/>
                </a:solidFill>
                <a:latin typeface="UtopiaStd-Regular"/>
              </a:rPr>
              <a:t>generation.</a:t>
            </a:r>
            <a:endParaRPr lang="zh-CN" altLang="en-US" sz="2000" dirty="0"/>
          </a:p>
        </p:txBody>
      </p:sp>
    </p:spTree>
    <p:extLst>
      <p:ext uri="{BB962C8B-B14F-4D97-AF65-F5344CB8AC3E}">
        <p14:creationId xmlns:p14="http://schemas.microsoft.com/office/powerpoint/2010/main" val="4231103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figure_07_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3524" y="1410434"/>
            <a:ext cx="8061451" cy="4333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283681" y="318254"/>
            <a:ext cx="5561138" cy="584775"/>
          </a:xfrm>
          <a:prstGeom prst="rect">
            <a:avLst/>
          </a:prstGeom>
        </p:spPr>
        <p:txBody>
          <a:bodyPr wrap="none">
            <a:spAutoFit/>
          </a:bodyPr>
          <a:lstStyle/>
          <a:p>
            <a:r>
              <a:rPr lang="en-US" altLang="zh-CN" sz="3200" b="1" dirty="0">
                <a:solidFill>
                  <a:srgbClr val="1271FF"/>
                </a:solidFill>
                <a:latin typeface="FrutigerLTStd-Bold"/>
              </a:rPr>
              <a:t>Figure 7.8 </a:t>
            </a:r>
            <a:r>
              <a:rPr lang="en-US" altLang="zh-CN" sz="3200" b="1" dirty="0">
                <a:solidFill>
                  <a:srgbClr val="000000"/>
                </a:solidFill>
                <a:latin typeface="FrutigerLTStd-Bold"/>
              </a:rPr>
              <a:t>Gene conversion</a:t>
            </a:r>
            <a:endParaRPr lang="zh-CN" altLang="en-US" sz="3200" dirty="0"/>
          </a:p>
        </p:txBody>
      </p:sp>
      <p:sp>
        <p:nvSpPr>
          <p:cNvPr id="2" name="TextBox 1"/>
          <p:cNvSpPr txBox="1"/>
          <p:nvPr/>
        </p:nvSpPr>
        <p:spPr>
          <a:xfrm>
            <a:off x="4204381" y="6203398"/>
            <a:ext cx="3719736" cy="369332"/>
          </a:xfrm>
          <a:prstGeom prst="rect">
            <a:avLst/>
          </a:prstGeom>
          <a:noFill/>
        </p:spPr>
        <p:txBody>
          <a:bodyPr wrap="none" rtlCol="0">
            <a:spAutoFit/>
          </a:bodyPr>
          <a:lstStyle/>
          <a:p>
            <a:r>
              <a:rPr lang="en-US" altLang="zh-CN" dirty="0" smtClean="0"/>
              <a:t>During the process of DNA replication</a:t>
            </a:r>
            <a:endParaRPr lang="zh-CN" altLang="en-US" dirty="0"/>
          </a:p>
        </p:txBody>
      </p:sp>
    </p:spTree>
    <p:extLst>
      <p:ext uri="{BB962C8B-B14F-4D97-AF65-F5344CB8AC3E}">
        <p14:creationId xmlns:p14="http://schemas.microsoft.com/office/powerpoint/2010/main" val="38699387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figure_07_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380" y="1617472"/>
            <a:ext cx="8520113" cy="410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374383" y="361295"/>
            <a:ext cx="9390888" cy="954107"/>
          </a:xfrm>
          <a:prstGeom prst="rect">
            <a:avLst/>
          </a:prstGeom>
        </p:spPr>
        <p:txBody>
          <a:bodyPr wrap="square">
            <a:spAutoFit/>
          </a:bodyPr>
          <a:lstStyle/>
          <a:p>
            <a:pPr algn="ctr"/>
            <a:r>
              <a:rPr lang="en-US" altLang="zh-CN" sz="2800" b="1" dirty="0">
                <a:solidFill>
                  <a:srgbClr val="1271FF"/>
                </a:solidFill>
                <a:latin typeface="FrutigerLTStd-Bold"/>
              </a:rPr>
              <a:t>Figure 7.9 </a:t>
            </a:r>
            <a:r>
              <a:rPr lang="en-US" altLang="zh-CN" sz="2800" b="1" dirty="0" smtClean="0">
                <a:solidFill>
                  <a:srgbClr val="000000"/>
                </a:solidFill>
                <a:latin typeface="FrutigerLTStd-Bold"/>
              </a:rPr>
              <a:t>Chromosomal nondisjunction </a:t>
            </a:r>
            <a:r>
              <a:rPr lang="en-US" altLang="zh-CN" sz="2800" dirty="0"/>
              <a:t>(</a:t>
            </a:r>
            <a:r>
              <a:rPr lang="zh-CN" altLang="en-US" sz="2800" dirty="0"/>
              <a:t>不分离</a:t>
            </a:r>
            <a:r>
              <a:rPr lang="en-US" altLang="zh-CN" sz="2800" dirty="0"/>
              <a:t>)</a:t>
            </a:r>
            <a:r>
              <a:rPr lang="en-US" altLang="zh-CN" sz="2800" b="1" dirty="0" smtClean="0">
                <a:solidFill>
                  <a:srgbClr val="000000"/>
                </a:solidFill>
                <a:latin typeface="FrutigerLTStd-Bold"/>
              </a:rPr>
              <a:t> </a:t>
            </a:r>
            <a:r>
              <a:rPr lang="en-US" altLang="zh-CN" sz="2800" b="1" dirty="0">
                <a:solidFill>
                  <a:srgbClr val="000000"/>
                </a:solidFill>
                <a:latin typeface="FrutigerLTStd-Bold"/>
              </a:rPr>
              <a:t>and loss </a:t>
            </a:r>
            <a:r>
              <a:rPr lang="en-US" altLang="zh-CN" sz="2800" b="1" dirty="0" smtClean="0">
                <a:solidFill>
                  <a:srgbClr val="000000"/>
                </a:solidFill>
                <a:latin typeface="FrutigerLTStd-Bold"/>
              </a:rPr>
              <a:t>of heterozygosity </a:t>
            </a:r>
            <a:r>
              <a:rPr lang="en-US" altLang="zh-CN" sz="2800" b="1" dirty="0">
                <a:solidFill>
                  <a:srgbClr val="000000"/>
                </a:solidFill>
                <a:latin typeface="FrutigerLTStd-Bold"/>
              </a:rPr>
              <a:t>(LOH)</a:t>
            </a:r>
            <a:endParaRPr lang="zh-CN" altLang="en-US" sz="2800" dirty="0"/>
          </a:p>
        </p:txBody>
      </p:sp>
      <p:sp>
        <p:nvSpPr>
          <p:cNvPr id="2" name="TextBox 1"/>
          <p:cNvSpPr txBox="1"/>
          <p:nvPr/>
        </p:nvSpPr>
        <p:spPr>
          <a:xfrm>
            <a:off x="5014697" y="6126480"/>
            <a:ext cx="2539478" cy="461665"/>
          </a:xfrm>
          <a:prstGeom prst="rect">
            <a:avLst/>
          </a:prstGeom>
          <a:noFill/>
        </p:spPr>
        <p:txBody>
          <a:bodyPr wrap="none" rtlCol="0">
            <a:spAutoFit/>
          </a:bodyPr>
          <a:lstStyle/>
          <a:p>
            <a:r>
              <a:rPr lang="en-US" altLang="zh-CN" sz="2400" dirty="0" smtClean="0"/>
              <a:t>During cell division</a:t>
            </a:r>
            <a:endParaRPr lang="zh-CN" altLang="en-US" sz="2400" dirty="0"/>
          </a:p>
        </p:txBody>
      </p:sp>
    </p:spTree>
    <p:extLst>
      <p:ext uri="{BB962C8B-B14F-4D97-AF65-F5344CB8AC3E}">
        <p14:creationId xmlns:p14="http://schemas.microsoft.com/office/powerpoint/2010/main" val="12900155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64920" y="2126087"/>
            <a:ext cx="10037064" cy="1485407"/>
          </a:xfrm>
          <a:prstGeom prst="rect">
            <a:avLst/>
          </a:prstGeom>
        </p:spPr>
        <p:txBody>
          <a:bodyPr wrap="square">
            <a:spAutoFit/>
          </a:bodyPr>
          <a:lstStyle/>
          <a:p>
            <a:pPr algn="ctr">
              <a:lnSpc>
                <a:spcPct val="150000"/>
              </a:lnSpc>
            </a:pPr>
            <a:r>
              <a:rPr lang="en-US" altLang="zh-CN" sz="3200" dirty="0">
                <a:solidFill>
                  <a:srgbClr val="1271FF"/>
                </a:solidFill>
                <a:latin typeface="ACaslonPro-Regular"/>
              </a:rPr>
              <a:t>7.5 The </a:t>
            </a:r>
            <a:r>
              <a:rPr lang="en-US" altLang="zh-CN" sz="3200" i="1" dirty="0" err="1">
                <a:solidFill>
                  <a:srgbClr val="1271FF"/>
                </a:solidFill>
                <a:latin typeface="ACaslonPro-Italic"/>
              </a:rPr>
              <a:t>Rb</a:t>
            </a:r>
            <a:r>
              <a:rPr lang="en-US" altLang="zh-CN" sz="3200" i="1" dirty="0">
                <a:solidFill>
                  <a:srgbClr val="1271FF"/>
                </a:solidFill>
                <a:latin typeface="ACaslonPro-Italic"/>
              </a:rPr>
              <a:t> </a:t>
            </a:r>
            <a:r>
              <a:rPr lang="en-US" altLang="zh-CN" sz="3200" dirty="0">
                <a:solidFill>
                  <a:srgbClr val="1271FF"/>
                </a:solidFill>
                <a:latin typeface="ACaslonPro-Regular"/>
              </a:rPr>
              <a:t>gene often undergoes loss of </a:t>
            </a:r>
            <a:r>
              <a:rPr lang="en-US" altLang="zh-CN" sz="3200" dirty="0" err="1">
                <a:solidFill>
                  <a:srgbClr val="1271FF"/>
                </a:solidFill>
                <a:latin typeface="ACaslonPro-Regular"/>
              </a:rPr>
              <a:t>heterozygosity</a:t>
            </a:r>
            <a:r>
              <a:rPr lang="en-US" altLang="zh-CN" sz="3200" dirty="0">
                <a:solidFill>
                  <a:srgbClr val="1271FF"/>
                </a:solidFill>
                <a:latin typeface="ACaslonPro-Regular"/>
              </a:rPr>
              <a:t> </a:t>
            </a:r>
            <a:r>
              <a:rPr lang="en-US" altLang="zh-CN" sz="3200" dirty="0" smtClean="0">
                <a:solidFill>
                  <a:srgbClr val="1271FF"/>
                </a:solidFill>
                <a:latin typeface="ACaslonPro-Regular"/>
              </a:rPr>
              <a:t>in tumors</a:t>
            </a:r>
            <a:endParaRPr lang="zh-CN" altLang="en-US" sz="3200" dirty="0"/>
          </a:p>
        </p:txBody>
      </p:sp>
    </p:spTree>
    <p:extLst>
      <p:ext uri="{BB962C8B-B14F-4D97-AF65-F5344CB8AC3E}">
        <p14:creationId xmlns:p14="http://schemas.microsoft.com/office/powerpoint/2010/main" val="1319359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descr="figure_07_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548" y="835458"/>
            <a:ext cx="11032600" cy="339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91360" y="4442270"/>
            <a:ext cx="10740788" cy="2308324"/>
          </a:xfrm>
          <a:prstGeom prst="rect">
            <a:avLst/>
          </a:prstGeom>
        </p:spPr>
        <p:txBody>
          <a:bodyPr wrap="square">
            <a:spAutoFit/>
          </a:bodyPr>
          <a:lstStyle/>
          <a:p>
            <a:r>
              <a:rPr lang="en-US" altLang="zh-CN" dirty="0" smtClean="0">
                <a:latin typeface="FrutigerLTStd-Light"/>
              </a:rPr>
              <a:t>(A) The characteristic </a:t>
            </a:r>
            <a:r>
              <a:rPr lang="en-US" altLang="zh-CN" dirty="0">
                <a:latin typeface="FrutigerLTStd-Light"/>
              </a:rPr>
              <a:t>darkly staining bands of each human </a:t>
            </a:r>
            <a:r>
              <a:rPr lang="en-US" altLang="zh-CN" dirty="0" smtClean="0">
                <a:latin typeface="FrutigerLTStd-Light"/>
              </a:rPr>
              <a:t>chromosome delineate </a:t>
            </a:r>
            <a:r>
              <a:rPr lang="en-US" altLang="zh-CN" dirty="0">
                <a:latin typeface="FrutigerLTStd-Light"/>
              </a:rPr>
              <a:t>that chromosome’s specific </a:t>
            </a:r>
            <a:r>
              <a:rPr lang="en-US" altLang="zh-CN" dirty="0" err="1">
                <a:latin typeface="FrutigerLTStd-Light"/>
              </a:rPr>
              <a:t>subregions</a:t>
            </a:r>
            <a:r>
              <a:rPr lang="en-US" altLang="zh-CN" dirty="0">
                <a:latin typeface="FrutigerLTStd-Light"/>
              </a:rPr>
              <a:t>. In this </a:t>
            </a:r>
            <a:r>
              <a:rPr lang="en-US" altLang="zh-CN" dirty="0" smtClean="0">
                <a:latin typeface="FrutigerLTStd-Light"/>
              </a:rPr>
              <a:t>case, careful </a:t>
            </a:r>
            <a:r>
              <a:rPr lang="en-US" altLang="zh-CN" dirty="0">
                <a:latin typeface="FrutigerLTStd-Light"/>
              </a:rPr>
              <a:t>study of the karyotype of retinoblastoma cells, </a:t>
            </a:r>
            <a:r>
              <a:rPr lang="en-US" altLang="zh-CN" dirty="0" smtClean="0">
                <a:latin typeface="FrutigerLTStd-Light"/>
              </a:rPr>
              <a:t>performed on </a:t>
            </a:r>
            <a:r>
              <a:rPr lang="en-US" altLang="zh-CN" dirty="0">
                <a:latin typeface="FrutigerLTStd-Light"/>
              </a:rPr>
              <a:t>the condensed chromosomes of late prophase or </a:t>
            </a:r>
            <a:r>
              <a:rPr lang="en-US" altLang="zh-CN" dirty="0" smtClean="0">
                <a:latin typeface="FrutigerLTStd-Light"/>
              </a:rPr>
              <a:t>metaphase cells</a:t>
            </a:r>
            <a:r>
              <a:rPr lang="en-US" altLang="zh-CN" dirty="0">
                <a:latin typeface="FrutigerLTStd-Light"/>
              </a:rPr>
              <a:t>, revealed a deletion in the long arm (q) of Chromosome 13 </a:t>
            </a:r>
            <a:r>
              <a:rPr lang="en-US" altLang="zh-CN" dirty="0" smtClean="0">
                <a:latin typeface="FrutigerLTStd-Light"/>
              </a:rPr>
              <a:t>in a </a:t>
            </a:r>
            <a:r>
              <a:rPr lang="en-US" altLang="zh-CN" dirty="0">
                <a:latin typeface="FrutigerLTStd-Light"/>
              </a:rPr>
              <a:t>6-year-old retinoblastoma patient (</a:t>
            </a:r>
            <a:r>
              <a:rPr lang="en-US" altLang="zh-CN" i="1" dirty="0">
                <a:latin typeface="FrutigerLTStd-LightItalic"/>
              </a:rPr>
              <a:t>arrow</a:t>
            </a:r>
            <a:r>
              <a:rPr lang="en-US" altLang="zh-CN" dirty="0">
                <a:latin typeface="FrutigerLTStd-Light"/>
              </a:rPr>
              <a:t>), while Chromosomes </a:t>
            </a:r>
            <a:r>
              <a:rPr lang="en-US" altLang="zh-CN" dirty="0" smtClean="0">
                <a:latin typeface="FrutigerLTStd-Light"/>
              </a:rPr>
              <a:t>14 and </a:t>
            </a:r>
            <a:r>
              <a:rPr lang="en-US" altLang="zh-CN" dirty="0">
                <a:latin typeface="FrutigerLTStd-Light"/>
              </a:rPr>
              <a:t>15 appeared normal. </a:t>
            </a:r>
            <a:endParaRPr lang="en-US" altLang="zh-CN" dirty="0" smtClean="0">
              <a:latin typeface="FrutigerLTStd-Light"/>
            </a:endParaRPr>
          </a:p>
          <a:p>
            <a:r>
              <a:rPr lang="en-US" altLang="zh-CN" dirty="0" smtClean="0">
                <a:latin typeface="FrutigerLTStd-Light"/>
              </a:rPr>
              <a:t>(B</a:t>
            </a:r>
            <a:r>
              <a:rPr lang="en-US" altLang="zh-CN" dirty="0">
                <a:latin typeface="FrutigerLTStd-Light"/>
              </a:rPr>
              <a:t>) Careful cytogenetic analysis </a:t>
            </a:r>
            <a:r>
              <a:rPr lang="en-US" altLang="zh-CN" dirty="0" smtClean="0">
                <a:latin typeface="FrutigerLTStd-Light"/>
              </a:rPr>
              <a:t>revealed that </a:t>
            </a:r>
            <a:r>
              <a:rPr lang="en-US" altLang="zh-CN" dirty="0">
                <a:latin typeface="FrutigerLTStd-Light"/>
              </a:rPr>
              <a:t>the deletion was localized between bands 13q12 and </a:t>
            </a:r>
            <a:r>
              <a:rPr lang="en-US" altLang="zh-CN" dirty="0" smtClean="0">
                <a:latin typeface="FrutigerLTStd-Light"/>
              </a:rPr>
              <a:t>q14, that </a:t>
            </a:r>
            <a:r>
              <a:rPr lang="en-US" altLang="zh-CN" dirty="0">
                <a:latin typeface="FrutigerLTStd-Light"/>
              </a:rPr>
              <a:t>is, between the 2nd and 4th bands of the 1st region of </a:t>
            </a:r>
            <a:r>
              <a:rPr lang="en-US" altLang="zh-CN" dirty="0" smtClean="0">
                <a:latin typeface="FrutigerLTStd-Light"/>
              </a:rPr>
              <a:t>the long </a:t>
            </a:r>
            <a:r>
              <a:rPr lang="en-US" altLang="zh-CN" dirty="0">
                <a:latin typeface="FrutigerLTStd-Light"/>
              </a:rPr>
              <a:t>arm of Chromosome 13.</a:t>
            </a:r>
            <a:endParaRPr lang="zh-CN" altLang="en-US" dirty="0"/>
          </a:p>
        </p:txBody>
      </p:sp>
      <p:sp>
        <p:nvSpPr>
          <p:cNvPr id="4" name="Rectangle 3"/>
          <p:cNvSpPr/>
          <p:nvPr/>
        </p:nvSpPr>
        <p:spPr>
          <a:xfrm>
            <a:off x="1195479" y="250595"/>
            <a:ext cx="9640737" cy="523220"/>
          </a:xfrm>
          <a:prstGeom prst="rect">
            <a:avLst/>
          </a:prstGeom>
        </p:spPr>
        <p:txBody>
          <a:bodyPr wrap="square">
            <a:spAutoFit/>
          </a:bodyPr>
          <a:lstStyle/>
          <a:p>
            <a:r>
              <a:rPr lang="en-US" altLang="zh-CN" sz="2800" b="1" dirty="0">
                <a:solidFill>
                  <a:srgbClr val="1271FF"/>
                </a:solidFill>
                <a:latin typeface="FrutigerLTStd-Bold"/>
              </a:rPr>
              <a:t>Figure 7.10 </a:t>
            </a:r>
            <a:r>
              <a:rPr lang="en-US" altLang="zh-CN" sz="2800" b="1" dirty="0">
                <a:solidFill>
                  <a:srgbClr val="000000"/>
                </a:solidFill>
                <a:latin typeface="FrutigerLTStd-Bold"/>
              </a:rPr>
              <a:t>Chromosomal localization of the </a:t>
            </a:r>
            <a:r>
              <a:rPr lang="en-US" altLang="zh-CN" sz="2800" b="1" i="1" dirty="0" err="1">
                <a:solidFill>
                  <a:srgbClr val="000000"/>
                </a:solidFill>
                <a:latin typeface="FrutigerLTStd-BoldItalic"/>
              </a:rPr>
              <a:t>Rb</a:t>
            </a:r>
            <a:r>
              <a:rPr lang="en-US" altLang="zh-CN" sz="2800" b="1" i="1" dirty="0">
                <a:solidFill>
                  <a:srgbClr val="000000"/>
                </a:solidFill>
                <a:latin typeface="FrutigerLTStd-BoldItalic"/>
              </a:rPr>
              <a:t> </a:t>
            </a:r>
            <a:r>
              <a:rPr lang="en-US" altLang="zh-CN" sz="2800" b="1" dirty="0">
                <a:solidFill>
                  <a:srgbClr val="000000"/>
                </a:solidFill>
                <a:latin typeface="FrutigerLTStd-Bold"/>
              </a:rPr>
              <a:t>locus</a:t>
            </a:r>
            <a:endParaRPr lang="zh-CN" altLang="en-US" sz="2800" dirty="0"/>
          </a:p>
        </p:txBody>
      </p:sp>
    </p:spTree>
    <p:extLst>
      <p:ext uri="{BB962C8B-B14F-4D97-AF65-F5344CB8AC3E}">
        <p14:creationId xmlns:p14="http://schemas.microsoft.com/office/powerpoint/2010/main" val="18622708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0120" y="2308735"/>
            <a:ext cx="10363155" cy="2677656"/>
          </a:xfrm>
          <a:prstGeom prst="rect">
            <a:avLst/>
          </a:prstGeom>
        </p:spPr>
        <p:txBody>
          <a:bodyPr wrap="square">
            <a:spAutoFit/>
          </a:bodyPr>
          <a:lstStyle/>
          <a:p>
            <a:r>
              <a:rPr lang="en-US" altLang="zh-CN" sz="2400" dirty="0">
                <a:solidFill>
                  <a:srgbClr val="000000"/>
                </a:solidFill>
                <a:latin typeface="UtopiaStd-Regular"/>
              </a:rPr>
              <a:t>Through good fortune, a second gene lying in the 13q14 chromosomal region </a:t>
            </a:r>
            <a:r>
              <a:rPr lang="en-US" altLang="zh-CN" sz="2400" dirty="0" smtClean="0">
                <a:solidFill>
                  <a:srgbClr val="000000"/>
                </a:solidFill>
                <a:latin typeface="UtopiaStd-Regular"/>
              </a:rPr>
              <a:t>had already </a:t>
            </a:r>
            <a:r>
              <a:rPr lang="en-US" altLang="zh-CN" sz="2400" dirty="0">
                <a:solidFill>
                  <a:srgbClr val="000000"/>
                </a:solidFill>
                <a:latin typeface="UtopiaStd-Regular"/>
              </a:rPr>
              <a:t>been reasonably well characterized. This gene, which encodes the </a:t>
            </a:r>
            <a:r>
              <a:rPr lang="en-US" altLang="zh-CN" sz="2400" dirty="0" smtClean="0">
                <a:solidFill>
                  <a:srgbClr val="000000"/>
                </a:solidFill>
                <a:latin typeface="UtopiaStd-Regular"/>
              </a:rPr>
              <a:t>enzyme esterase </a:t>
            </a:r>
            <a:r>
              <a:rPr lang="en-US" altLang="zh-CN" sz="2400" dirty="0">
                <a:solidFill>
                  <a:srgbClr val="000000"/>
                </a:solidFill>
                <a:latin typeface="UtopiaStd-Regular"/>
              </a:rPr>
              <a:t>D, is represented in the human gene pool by two distinct alleles </a:t>
            </a:r>
            <a:r>
              <a:rPr lang="en-US" altLang="zh-CN" sz="2400" u="sng" dirty="0">
                <a:solidFill>
                  <a:srgbClr val="000000"/>
                </a:solidFill>
                <a:latin typeface="UtopiaStd-Regular"/>
              </a:rPr>
              <a:t>whose </a:t>
            </a:r>
            <a:r>
              <a:rPr lang="en-US" altLang="zh-CN" sz="2400" u="sng" dirty="0" smtClean="0">
                <a:solidFill>
                  <a:srgbClr val="000000"/>
                </a:solidFill>
                <a:latin typeface="UtopiaStd-Regular"/>
              </a:rPr>
              <a:t>protein products </a:t>
            </a:r>
            <a:r>
              <a:rPr lang="en-US" altLang="zh-CN" sz="2400" u="sng" dirty="0">
                <a:solidFill>
                  <a:srgbClr val="000000"/>
                </a:solidFill>
                <a:latin typeface="UtopiaStd-Regular"/>
              </a:rPr>
              <a:t>migrate at different rates in gel electrophoresis </a:t>
            </a:r>
            <a:r>
              <a:rPr lang="en-US" altLang="zh-CN" sz="2400" dirty="0">
                <a:solidFill>
                  <a:srgbClr val="000000"/>
                </a:solidFill>
                <a:latin typeface="UtopiaStd-Regular"/>
              </a:rPr>
              <a:t>(</a:t>
            </a:r>
            <a:r>
              <a:rPr lang="en-US" altLang="zh-CN" sz="2400" dirty="0">
                <a:solidFill>
                  <a:srgbClr val="1271FF"/>
                </a:solidFill>
                <a:latin typeface="UtopiaStd-Semibold"/>
              </a:rPr>
              <a:t>Figure 7.11</a:t>
            </a:r>
            <a:r>
              <a:rPr lang="en-US" altLang="zh-CN" sz="2400" dirty="0">
                <a:solidFill>
                  <a:srgbClr val="000000"/>
                </a:solidFill>
                <a:latin typeface="UtopiaStd-Regular"/>
              </a:rPr>
              <a:t>). The esterase </a:t>
            </a:r>
            <a:r>
              <a:rPr lang="en-US" altLang="zh-CN" sz="2400" dirty="0" smtClean="0">
                <a:solidFill>
                  <a:srgbClr val="000000"/>
                </a:solidFill>
                <a:latin typeface="UtopiaStd-Regular"/>
              </a:rPr>
              <a:t>D locus </a:t>
            </a:r>
            <a:r>
              <a:rPr lang="en-US" altLang="zh-CN" sz="2400" dirty="0">
                <a:solidFill>
                  <a:srgbClr val="000000"/>
                </a:solidFill>
                <a:latin typeface="UtopiaStd-Regular"/>
              </a:rPr>
              <a:t>presented geneticists with a golden opportunity to test the LOH theory.</a:t>
            </a:r>
            <a:endParaRPr lang="zh-CN" altLang="en-US" sz="2400" dirty="0"/>
          </a:p>
        </p:txBody>
      </p:sp>
      <p:sp>
        <p:nvSpPr>
          <p:cNvPr id="3" name="TextBox 2"/>
          <p:cNvSpPr txBox="1"/>
          <p:nvPr/>
        </p:nvSpPr>
        <p:spPr>
          <a:xfrm>
            <a:off x="3374136" y="566928"/>
            <a:ext cx="4810419" cy="646331"/>
          </a:xfrm>
          <a:prstGeom prst="rect">
            <a:avLst/>
          </a:prstGeom>
          <a:noFill/>
        </p:spPr>
        <p:txBody>
          <a:bodyPr wrap="none" rtlCol="0">
            <a:spAutoFit/>
          </a:bodyPr>
          <a:lstStyle/>
          <a:p>
            <a:r>
              <a:rPr lang="en-US" altLang="zh-CN" sz="3600" b="1" dirty="0" smtClean="0"/>
              <a:t>Experiments to test LOH</a:t>
            </a:r>
            <a:endParaRPr lang="zh-CN" altLang="en-US" sz="3600" b="1" dirty="0"/>
          </a:p>
        </p:txBody>
      </p:sp>
    </p:spTree>
    <p:extLst>
      <p:ext uri="{BB962C8B-B14F-4D97-AF65-F5344CB8AC3E}">
        <p14:creationId xmlns:p14="http://schemas.microsoft.com/office/powerpoint/2010/main" val="3218903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figure_07_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9526" y="1957985"/>
            <a:ext cx="8633828" cy="4159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363001" y="226840"/>
            <a:ext cx="9728671" cy="954107"/>
          </a:xfrm>
          <a:prstGeom prst="rect">
            <a:avLst/>
          </a:prstGeom>
        </p:spPr>
        <p:txBody>
          <a:bodyPr wrap="square">
            <a:spAutoFit/>
          </a:bodyPr>
          <a:lstStyle/>
          <a:p>
            <a:pPr algn="ctr"/>
            <a:r>
              <a:rPr lang="en-US" altLang="zh-CN" sz="2800" b="1" dirty="0">
                <a:solidFill>
                  <a:srgbClr val="1271FF"/>
                </a:solidFill>
                <a:latin typeface="FrutigerLTStd-Bold"/>
              </a:rPr>
              <a:t>Figure 7.11 </a:t>
            </a:r>
            <a:r>
              <a:rPr lang="en-US" altLang="zh-CN" sz="2800" b="1" dirty="0">
                <a:solidFill>
                  <a:srgbClr val="000000"/>
                </a:solidFill>
                <a:latin typeface="FrutigerLTStd-Bold"/>
              </a:rPr>
              <a:t>Demonstrations of loss </a:t>
            </a:r>
            <a:r>
              <a:rPr lang="en-US" altLang="zh-CN" sz="2800" b="1" dirty="0" smtClean="0">
                <a:solidFill>
                  <a:srgbClr val="000000"/>
                </a:solidFill>
                <a:latin typeface="FrutigerLTStd-Bold"/>
              </a:rPr>
              <a:t>of heterozygosity </a:t>
            </a:r>
            <a:r>
              <a:rPr lang="en-US" altLang="zh-CN" sz="2800" b="1" dirty="0">
                <a:solidFill>
                  <a:srgbClr val="000000"/>
                </a:solidFill>
                <a:latin typeface="FrutigerLTStd-Bold"/>
              </a:rPr>
              <a:t>at the </a:t>
            </a:r>
            <a:r>
              <a:rPr lang="en-US" altLang="zh-CN" sz="2800" b="1" i="1" dirty="0" err="1">
                <a:solidFill>
                  <a:srgbClr val="000000"/>
                </a:solidFill>
                <a:latin typeface="FrutigerLTStd-BoldItalic"/>
              </a:rPr>
              <a:t>Rb</a:t>
            </a:r>
            <a:r>
              <a:rPr lang="en-US" altLang="zh-CN" sz="2800" b="1" i="1" dirty="0">
                <a:solidFill>
                  <a:srgbClr val="000000"/>
                </a:solidFill>
                <a:latin typeface="FrutigerLTStd-BoldItalic"/>
              </a:rPr>
              <a:t> </a:t>
            </a:r>
            <a:r>
              <a:rPr lang="en-US" altLang="zh-CN" sz="2800" b="1" dirty="0">
                <a:solidFill>
                  <a:srgbClr val="000000"/>
                </a:solidFill>
                <a:latin typeface="FrutigerLTStd-Bold"/>
              </a:rPr>
              <a:t>locus</a:t>
            </a:r>
            <a:endParaRPr lang="zh-CN" altLang="en-US" sz="2800" dirty="0"/>
          </a:p>
        </p:txBody>
      </p:sp>
    </p:spTree>
    <p:extLst>
      <p:ext uri="{BB962C8B-B14F-4D97-AF65-F5344CB8AC3E}">
        <p14:creationId xmlns:p14="http://schemas.microsoft.com/office/powerpoint/2010/main" val="3892849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figure_07_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822" y="1380282"/>
            <a:ext cx="6263223" cy="3827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669822" y="379123"/>
            <a:ext cx="6705682" cy="523220"/>
          </a:xfrm>
          <a:prstGeom prst="rect">
            <a:avLst/>
          </a:prstGeom>
        </p:spPr>
        <p:txBody>
          <a:bodyPr wrap="none">
            <a:spAutoFit/>
          </a:bodyPr>
          <a:lstStyle/>
          <a:p>
            <a:r>
              <a:rPr lang="en-US" altLang="zh-CN" sz="2800" b="1" dirty="0">
                <a:solidFill>
                  <a:srgbClr val="1271FF"/>
                </a:solidFill>
                <a:latin typeface="FrutigerLTStd-Bold"/>
              </a:rPr>
              <a:t>Figure 7.12 </a:t>
            </a:r>
            <a:r>
              <a:rPr lang="en-US" altLang="zh-CN" sz="2800" b="1" dirty="0">
                <a:solidFill>
                  <a:srgbClr val="000000"/>
                </a:solidFill>
                <a:latin typeface="FrutigerLTStd-Bold"/>
              </a:rPr>
              <a:t>Mutations of the </a:t>
            </a:r>
            <a:r>
              <a:rPr lang="en-US" altLang="zh-CN" sz="2800" b="1" i="1" dirty="0" err="1">
                <a:solidFill>
                  <a:srgbClr val="000000"/>
                </a:solidFill>
                <a:latin typeface="FrutigerLTStd-BoldItalic"/>
              </a:rPr>
              <a:t>Rb</a:t>
            </a:r>
            <a:r>
              <a:rPr lang="en-US" altLang="zh-CN" sz="2800" b="1" i="1" dirty="0">
                <a:solidFill>
                  <a:srgbClr val="000000"/>
                </a:solidFill>
                <a:latin typeface="FrutigerLTStd-BoldItalic"/>
              </a:rPr>
              <a:t> </a:t>
            </a:r>
            <a:r>
              <a:rPr lang="en-US" altLang="zh-CN" sz="2800" b="1" dirty="0">
                <a:solidFill>
                  <a:srgbClr val="000000"/>
                </a:solidFill>
                <a:latin typeface="FrutigerLTStd-Bold"/>
              </a:rPr>
              <a:t>gene</a:t>
            </a:r>
            <a:endParaRPr lang="zh-CN" altLang="en-US" sz="2800" dirty="0"/>
          </a:p>
        </p:txBody>
      </p:sp>
      <p:sp>
        <p:nvSpPr>
          <p:cNvPr id="2" name="Rectangle 1"/>
          <p:cNvSpPr/>
          <p:nvPr/>
        </p:nvSpPr>
        <p:spPr>
          <a:xfrm>
            <a:off x="670560" y="5537380"/>
            <a:ext cx="11116056" cy="1200329"/>
          </a:xfrm>
          <a:prstGeom prst="rect">
            <a:avLst/>
          </a:prstGeom>
        </p:spPr>
        <p:txBody>
          <a:bodyPr wrap="square">
            <a:spAutoFit/>
          </a:bodyPr>
          <a:lstStyle/>
          <a:p>
            <a:r>
              <a:rPr lang="en-US" altLang="zh-CN" dirty="0">
                <a:solidFill>
                  <a:srgbClr val="FF0000"/>
                </a:solidFill>
                <a:latin typeface="UtopiaStd-Regular"/>
              </a:rPr>
              <a:t>In 1986 the </a:t>
            </a:r>
            <a:r>
              <a:rPr lang="en-US" altLang="zh-CN" i="1" dirty="0" err="1">
                <a:solidFill>
                  <a:srgbClr val="FF0000"/>
                </a:solidFill>
                <a:latin typeface="UtopiaStd-Italic"/>
              </a:rPr>
              <a:t>Rb</a:t>
            </a:r>
            <a:r>
              <a:rPr lang="en-US" altLang="zh-CN" i="1" dirty="0">
                <a:solidFill>
                  <a:srgbClr val="FF0000"/>
                </a:solidFill>
                <a:latin typeface="UtopiaStd-Italic"/>
              </a:rPr>
              <a:t> </a:t>
            </a:r>
            <a:r>
              <a:rPr lang="en-US" altLang="zh-CN" dirty="0">
                <a:solidFill>
                  <a:srgbClr val="FF0000"/>
                </a:solidFill>
                <a:latin typeface="UtopiaStd-Regular"/>
              </a:rPr>
              <a:t>gene was cloned </a:t>
            </a:r>
            <a:r>
              <a:rPr lang="en-US" altLang="zh-CN" dirty="0">
                <a:solidFill>
                  <a:srgbClr val="000000"/>
                </a:solidFill>
                <a:latin typeface="UtopiaStd-Regular"/>
              </a:rPr>
              <a:t>with the aid of a DNA probe that recognized </a:t>
            </a:r>
            <a:r>
              <a:rPr lang="en-US" altLang="zh-CN" dirty="0" smtClean="0">
                <a:solidFill>
                  <a:srgbClr val="000000"/>
                </a:solidFill>
                <a:latin typeface="UtopiaStd-Regular"/>
              </a:rPr>
              <a:t>an </a:t>
            </a:r>
            <a:r>
              <a:rPr lang="en-US" altLang="zh-CN" b="1" dirty="0" smtClean="0">
                <a:solidFill>
                  <a:srgbClr val="000000"/>
                </a:solidFill>
                <a:latin typeface="UtopiaStd-Bold"/>
              </a:rPr>
              <a:t>anonymous </a:t>
            </a:r>
            <a:r>
              <a:rPr lang="en-US" altLang="zh-CN" dirty="0">
                <a:solidFill>
                  <a:srgbClr val="000000"/>
                </a:solidFill>
                <a:latin typeface="UtopiaStd-Regular"/>
              </a:rPr>
              <a:t>genomic sequence </a:t>
            </a:r>
            <a:r>
              <a:rPr lang="en-US" altLang="zh-CN" dirty="0" smtClean="0">
                <a:solidFill>
                  <a:srgbClr val="000000"/>
                </a:solidFill>
                <a:latin typeface="UtopiaStd-Regular"/>
              </a:rPr>
              <a:t>located somewhere in </a:t>
            </a:r>
            <a:r>
              <a:rPr lang="en-US" altLang="zh-CN" dirty="0">
                <a:solidFill>
                  <a:srgbClr val="000000"/>
                </a:solidFill>
                <a:latin typeface="UtopiaStd-Regular"/>
              </a:rPr>
              <a:t>Chromosome </a:t>
            </a:r>
            <a:r>
              <a:rPr lang="en-US" altLang="zh-CN" dirty="0" smtClean="0">
                <a:solidFill>
                  <a:srgbClr val="000000"/>
                </a:solidFill>
                <a:latin typeface="UtopiaStd-Regular"/>
              </a:rPr>
              <a:t>13q14. </a:t>
            </a:r>
            <a:r>
              <a:rPr lang="en-US" altLang="zh-CN" dirty="0">
                <a:solidFill>
                  <a:srgbClr val="000000"/>
                </a:solidFill>
                <a:latin typeface="UtopiaStd-Regular"/>
              </a:rPr>
              <a:t>Additional DNA probes derived from different portions of the </a:t>
            </a:r>
            <a:r>
              <a:rPr lang="en-US" altLang="zh-CN" dirty="0" smtClean="0">
                <a:solidFill>
                  <a:srgbClr val="000000"/>
                </a:solidFill>
                <a:latin typeface="UtopiaStd-Regular"/>
              </a:rPr>
              <a:t>cloned gene </a:t>
            </a:r>
            <a:r>
              <a:rPr lang="en-US" altLang="zh-CN" dirty="0">
                <a:solidFill>
                  <a:srgbClr val="000000"/>
                </a:solidFill>
                <a:latin typeface="UtopiaStd-Regular"/>
              </a:rPr>
              <a:t>revealed, as was previously speculated, that the </a:t>
            </a:r>
            <a:r>
              <a:rPr lang="en-US" altLang="zh-CN" i="1" dirty="0" err="1">
                <a:solidFill>
                  <a:srgbClr val="000000"/>
                </a:solidFill>
                <a:latin typeface="UtopiaStd-Italic"/>
              </a:rPr>
              <a:t>Rb</a:t>
            </a:r>
            <a:r>
              <a:rPr lang="en-US" altLang="zh-CN" i="1" dirty="0">
                <a:solidFill>
                  <a:srgbClr val="000000"/>
                </a:solidFill>
                <a:latin typeface="UtopiaStd-Italic"/>
              </a:rPr>
              <a:t> </a:t>
            </a:r>
            <a:r>
              <a:rPr lang="en-US" altLang="zh-CN" dirty="0">
                <a:solidFill>
                  <a:srgbClr val="000000"/>
                </a:solidFill>
                <a:latin typeface="UtopiaStd-Regular"/>
              </a:rPr>
              <a:t>gene in retinoblastomas </a:t>
            </a:r>
            <a:r>
              <a:rPr lang="en-US" altLang="zh-CN" dirty="0" smtClean="0">
                <a:solidFill>
                  <a:srgbClr val="000000"/>
                </a:solidFill>
                <a:latin typeface="UtopiaStd-Regular"/>
              </a:rPr>
              <a:t>suffered mutations </a:t>
            </a:r>
            <a:r>
              <a:rPr lang="en-US" altLang="zh-CN" dirty="0">
                <a:solidFill>
                  <a:srgbClr val="000000"/>
                </a:solidFill>
                <a:latin typeface="UtopiaStd-Regular"/>
              </a:rPr>
              <a:t>that resulted in its inactivation (</a:t>
            </a:r>
            <a:r>
              <a:rPr lang="en-US" altLang="zh-CN" dirty="0">
                <a:solidFill>
                  <a:srgbClr val="1271FF"/>
                </a:solidFill>
                <a:latin typeface="UtopiaStd-Semibold"/>
              </a:rPr>
              <a:t>Figure 7.12</a:t>
            </a:r>
            <a:r>
              <a:rPr lang="en-US" altLang="zh-CN" dirty="0">
                <a:solidFill>
                  <a:srgbClr val="000000"/>
                </a:solidFill>
                <a:latin typeface="UtopiaStd-Regular"/>
              </a:rPr>
              <a:t>).</a:t>
            </a:r>
            <a:endParaRPr lang="zh-CN" altLang="en-US" dirty="0"/>
          </a:p>
        </p:txBody>
      </p:sp>
    </p:spTree>
    <p:extLst>
      <p:ext uri="{BB962C8B-B14F-4D97-AF65-F5344CB8AC3E}">
        <p14:creationId xmlns:p14="http://schemas.microsoft.com/office/powerpoint/2010/main" val="1930987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47369" y="1787759"/>
            <a:ext cx="8933688" cy="1200329"/>
          </a:xfrm>
          <a:prstGeom prst="rect">
            <a:avLst/>
          </a:prstGeom>
        </p:spPr>
        <p:txBody>
          <a:bodyPr wrap="square">
            <a:spAutoFit/>
          </a:bodyPr>
          <a:lstStyle/>
          <a:p>
            <a:r>
              <a:rPr lang="en-US" altLang="zh-CN" sz="2400" b="1" i="0" u="none" strike="noStrike" baseline="0" dirty="0" smtClean="0">
                <a:latin typeface="UtopiaStd-Bold"/>
              </a:rPr>
              <a:t>Tumor suppressor genes </a:t>
            </a:r>
            <a:r>
              <a:rPr lang="en-US" altLang="zh-CN" sz="2400" b="0" i="0" u="none" strike="noStrike" baseline="0" dirty="0" smtClean="0">
                <a:latin typeface="UtopiaStd-Regular"/>
              </a:rPr>
              <a:t>(TSGs): anti cancer/tumor genes,</a:t>
            </a:r>
            <a:r>
              <a:rPr lang="en-US" altLang="zh-CN" sz="2400" b="0" i="0" u="none" strike="noStrike" dirty="0" smtClean="0">
                <a:latin typeface="UtopiaStd-Regular"/>
              </a:rPr>
              <a:t> </a:t>
            </a:r>
            <a:r>
              <a:rPr lang="en-US" altLang="zh-CN" sz="2400" dirty="0">
                <a:latin typeface="UtopiaStd-Regular"/>
              </a:rPr>
              <a:t>i</a:t>
            </a:r>
            <a:r>
              <a:rPr lang="en-US" altLang="zh-CN" sz="2400" b="0" i="0" u="none" strike="noStrike" baseline="0" dirty="0" smtClean="0">
                <a:latin typeface="UtopiaStd-Regular"/>
              </a:rPr>
              <a:t>ncluding: anti-proliferation, survival, metastasis… genes.   </a:t>
            </a:r>
            <a:endParaRPr lang="zh-CN" altLang="en-US" sz="2400" dirty="0"/>
          </a:p>
        </p:txBody>
      </p:sp>
      <p:sp>
        <p:nvSpPr>
          <p:cNvPr id="3" name="TextBox 2"/>
          <p:cNvSpPr txBox="1"/>
          <p:nvPr/>
        </p:nvSpPr>
        <p:spPr>
          <a:xfrm>
            <a:off x="2815319" y="410987"/>
            <a:ext cx="6306535" cy="584775"/>
          </a:xfrm>
          <a:prstGeom prst="rect">
            <a:avLst/>
          </a:prstGeom>
          <a:noFill/>
        </p:spPr>
        <p:txBody>
          <a:bodyPr wrap="none" rtlCol="0">
            <a:spAutoFit/>
          </a:bodyPr>
          <a:lstStyle/>
          <a:p>
            <a:r>
              <a:rPr lang="en-US" altLang="zh-CN" sz="3200" b="1" dirty="0"/>
              <a:t>What is “tumor suppressor genes</a:t>
            </a:r>
            <a:r>
              <a:rPr lang="en-US" altLang="zh-CN" sz="3200" b="1" dirty="0" smtClean="0"/>
              <a:t>”? </a:t>
            </a:r>
            <a:endParaRPr lang="zh-CN" altLang="en-US" sz="3200" b="1" dirty="0"/>
          </a:p>
        </p:txBody>
      </p:sp>
      <p:sp>
        <p:nvSpPr>
          <p:cNvPr id="5" name="TextBox 4"/>
          <p:cNvSpPr txBox="1"/>
          <p:nvPr/>
        </p:nvSpPr>
        <p:spPr>
          <a:xfrm>
            <a:off x="1447369" y="4706601"/>
            <a:ext cx="5660139" cy="461665"/>
          </a:xfrm>
          <a:prstGeom prst="rect">
            <a:avLst/>
          </a:prstGeom>
          <a:noFill/>
        </p:spPr>
        <p:txBody>
          <a:bodyPr wrap="none" rtlCol="0">
            <a:spAutoFit/>
          </a:bodyPr>
          <a:lstStyle/>
          <a:p>
            <a:r>
              <a:rPr lang="en-US" altLang="zh-CN" sz="2400" dirty="0"/>
              <a:t>The criteria for “tumor suppressor genes</a:t>
            </a:r>
            <a:r>
              <a:rPr lang="en-US" altLang="zh-CN" sz="2400" dirty="0" smtClean="0"/>
              <a:t>” ? </a:t>
            </a:r>
            <a:endParaRPr lang="zh-CN" altLang="en-US" sz="2400" dirty="0"/>
          </a:p>
        </p:txBody>
      </p:sp>
      <p:sp>
        <p:nvSpPr>
          <p:cNvPr id="6" name="TextBox 5"/>
          <p:cNvSpPr txBox="1"/>
          <p:nvPr/>
        </p:nvSpPr>
        <p:spPr>
          <a:xfrm>
            <a:off x="1447369" y="3659875"/>
            <a:ext cx="6315896" cy="461665"/>
          </a:xfrm>
          <a:prstGeom prst="rect">
            <a:avLst/>
          </a:prstGeom>
          <a:noFill/>
        </p:spPr>
        <p:txBody>
          <a:bodyPr wrap="none" rtlCol="0">
            <a:spAutoFit/>
          </a:bodyPr>
          <a:lstStyle/>
          <a:p>
            <a:r>
              <a:rPr lang="en-US" altLang="zh-CN" sz="2400" dirty="0" smtClean="0"/>
              <a:t>History for identifying “tumor </a:t>
            </a:r>
            <a:r>
              <a:rPr lang="en-US" altLang="zh-CN" sz="2400" dirty="0"/>
              <a:t>suppressor genes</a:t>
            </a:r>
            <a:r>
              <a:rPr lang="en-US" altLang="zh-CN" sz="2400" dirty="0" smtClean="0"/>
              <a:t>” </a:t>
            </a:r>
            <a:endParaRPr lang="zh-CN" altLang="en-US" sz="2400" dirty="0"/>
          </a:p>
        </p:txBody>
      </p:sp>
    </p:spTree>
    <p:extLst>
      <p:ext uri="{BB962C8B-B14F-4D97-AF65-F5344CB8AC3E}">
        <p14:creationId xmlns:p14="http://schemas.microsoft.com/office/powerpoint/2010/main" val="2435651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34440" y="576613"/>
            <a:ext cx="9706356" cy="1077218"/>
          </a:xfrm>
          <a:prstGeom prst="rect">
            <a:avLst/>
          </a:prstGeom>
        </p:spPr>
        <p:txBody>
          <a:bodyPr wrap="square">
            <a:spAutoFit/>
          </a:bodyPr>
          <a:lstStyle/>
          <a:p>
            <a:pPr algn="ctr"/>
            <a:r>
              <a:rPr lang="en-US" altLang="zh-CN" sz="3200" dirty="0">
                <a:solidFill>
                  <a:srgbClr val="1271FF"/>
                </a:solidFill>
                <a:latin typeface="ACaslonPro-Regular"/>
              </a:rPr>
              <a:t>7.6 Loss-of-</a:t>
            </a:r>
            <a:r>
              <a:rPr lang="en-US" altLang="zh-CN" sz="3200" dirty="0" err="1">
                <a:solidFill>
                  <a:srgbClr val="1271FF"/>
                </a:solidFill>
                <a:latin typeface="ACaslonPro-Regular"/>
              </a:rPr>
              <a:t>heterozygosity</a:t>
            </a:r>
            <a:r>
              <a:rPr lang="en-US" altLang="zh-CN" sz="3200" dirty="0">
                <a:solidFill>
                  <a:srgbClr val="1271FF"/>
                </a:solidFill>
                <a:latin typeface="ACaslonPro-Regular"/>
              </a:rPr>
              <a:t> events can be used to </a:t>
            </a:r>
            <a:r>
              <a:rPr lang="en-US" altLang="zh-CN" sz="3200" dirty="0" smtClean="0">
                <a:solidFill>
                  <a:srgbClr val="1271FF"/>
                </a:solidFill>
                <a:latin typeface="ACaslonPro-Regular"/>
              </a:rPr>
              <a:t>find tumor </a:t>
            </a:r>
            <a:r>
              <a:rPr lang="en-US" altLang="zh-CN" sz="3200" dirty="0">
                <a:solidFill>
                  <a:srgbClr val="1271FF"/>
                </a:solidFill>
                <a:latin typeface="ACaslonPro-Regular"/>
              </a:rPr>
              <a:t>suppressor genes</a:t>
            </a:r>
            <a:endParaRPr lang="zh-CN" altLang="en-US" sz="3200" dirty="0"/>
          </a:p>
        </p:txBody>
      </p:sp>
      <p:sp>
        <p:nvSpPr>
          <p:cNvPr id="4" name="Rectangle 3"/>
          <p:cNvSpPr/>
          <p:nvPr/>
        </p:nvSpPr>
        <p:spPr>
          <a:xfrm>
            <a:off x="720852" y="2170665"/>
            <a:ext cx="10219944" cy="1631216"/>
          </a:xfrm>
          <a:prstGeom prst="rect">
            <a:avLst/>
          </a:prstGeom>
        </p:spPr>
        <p:txBody>
          <a:bodyPr wrap="square">
            <a:spAutoFit/>
          </a:bodyPr>
          <a:lstStyle/>
          <a:p>
            <a:r>
              <a:rPr lang="en-US" altLang="zh-CN" sz="2000" dirty="0">
                <a:latin typeface="UtopiaStd-Regular"/>
              </a:rPr>
              <a:t>Since the chromosomal region flanking a tumor suppressor gene seemed </a:t>
            </a:r>
            <a:r>
              <a:rPr lang="en-US" altLang="zh-CN" sz="2000" dirty="0" smtClean="0">
                <a:latin typeface="UtopiaStd-Regular"/>
              </a:rPr>
              <a:t>to undergo </a:t>
            </a:r>
            <a:r>
              <a:rPr lang="en-US" altLang="zh-CN" sz="2000" dirty="0">
                <a:latin typeface="UtopiaStd-Regular"/>
              </a:rPr>
              <a:t>LOH together with the TSG itself, one might be able to detect the </a:t>
            </a:r>
            <a:r>
              <a:rPr lang="en-US" altLang="zh-CN" sz="2000" dirty="0" smtClean="0">
                <a:latin typeface="UtopiaStd-Regular"/>
              </a:rPr>
              <a:t>existence of </a:t>
            </a:r>
            <a:r>
              <a:rPr lang="en-US" altLang="zh-CN" sz="2000" dirty="0">
                <a:latin typeface="UtopiaStd-Regular"/>
              </a:rPr>
              <a:t>a still-</a:t>
            </a:r>
            <a:r>
              <a:rPr lang="en-US" altLang="zh-CN" sz="2000" dirty="0" err="1">
                <a:latin typeface="UtopiaStd-Regular"/>
              </a:rPr>
              <a:t>uncloned</a:t>
            </a:r>
            <a:r>
              <a:rPr lang="en-US" altLang="zh-CN" sz="2000" dirty="0">
                <a:latin typeface="UtopiaStd-Regular"/>
              </a:rPr>
              <a:t> tumor suppressor gene simply from the fact that an </a:t>
            </a:r>
            <a:r>
              <a:rPr lang="en-US" altLang="zh-CN" sz="2000" dirty="0" smtClean="0">
                <a:latin typeface="UtopiaStd-Regular"/>
              </a:rPr>
              <a:t>anonymous </a:t>
            </a:r>
            <a:r>
              <a:rPr lang="en-US" altLang="zh-CN" sz="2000" u="sng" dirty="0" smtClean="0">
                <a:solidFill>
                  <a:srgbClr val="FF0000"/>
                </a:solidFill>
                <a:latin typeface="UtopiaStd-Regular"/>
              </a:rPr>
              <a:t>genetic </a:t>
            </a:r>
            <a:r>
              <a:rPr lang="en-US" altLang="zh-CN" sz="2000" u="sng" dirty="0">
                <a:solidFill>
                  <a:srgbClr val="FF0000"/>
                </a:solidFill>
                <a:latin typeface="UtopiaStd-Regular"/>
              </a:rPr>
              <a:t>marker </a:t>
            </a:r>
            <a:r>
              <a:rPr lang="en-US" altLang="zh-CN" sz="2000" dirty="0">
                <a:latin typeface="UtopiaStd-Regular"/>
              </a:rPr>
              <a:t>lying nearby on the chromosome repeatedly undergoes LOH during the development of a specific type of human tumor.</a:t>
            </a:r>
            <a:endParaRPr lang="zh-CN" altLang="en-US" sz="2000" dirty="0"/>
          </a:p>
        </p:txBody>
      </p:sp>
      <p:sp>
        <p:nvSpPr>
          <p:cNvPr id="5" name="Rectangle 4"/>
          <p:cNvSpPr/>
          <p:nvPr/>
        </p:nvSpPr>
        <p:spPr>
          <a:xfrm>
            <a:off x="1439452" y="5173040"/>
            <a:ext cx="5250155" cy="369332"/>
          </a:xfrm>
          <a:prstGeom prst="rect">
            <a:avLst/>
          </a:prstGeom>
        </p:spPr>
        <p:txBody>
          <a:bodyPr wrap="none">
            <a:spAutoFit/>
          </a:bodyPr>
          <a:lstStyle/>
          <a:p>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Restriction </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fragment length polymorphism (RFLP)</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 name="Rectangle 5"/>
          <p:cNvSpPr/>
          <p:nvPr/>
        </p:nvSpPr>
        <p:spPr>
          <a:xfrm>
            <a:off x="1439452" y="5791572"/>
            <a:ext cx="7199581" cy="369332"/>
          </a:xfrm>
          <a:prstGeom prst="rect">
            <a:avLst/>
          </a:prstGeom>
        </p:spPr>
        <p:txBody>
          <a:bodyPr wrap="square">
            <a:spAutoFit/>
          </a:bodyPr>
          <a:lstStyle/>
          <a:p>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Single-nucleotide polymorphisms </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SNPs)</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 name="Rectangle 7"/>
          <p:cNvSpPr/>
          <p:nvPr/>
        </p:nvSpPr>
        <p:spPr>
          <a:xfrm>
            <a:off x="720852" y="4462175"/>
            <a:ext cx="2444067" cy="461665"/>
          </a:xfrm>
          <a:prstGeom prst="rect">
            <a:avLst/>
          </a:prstGeom>
        </p:spPr>
        <p:txBody>
          <a:bodyPr wrap="none">
            <a:spAutoFit/>
          </a:bodyPr>
          <a:lstStyle/>
          <a:p>
            <a:r>
              <a:rPr lang="en-US" altLang="zh-CN" sz="2400" dirty="0" smtClean="0"/>
              <a:t>Genetic markers:  </a:t>
            </a:r>
            <a:endParaRPr lang="zh-CN" altLang="en-US" sz="2400" dirty="0"/>
          </a:p>
        </p:txBody>
      </p:sp>
    </p:spTree>
    <p:extLst>
      <p:ext uri="{BB962C8B-B14F-4D97-AF65-F5344CB8AC3E}">
        <p14:creationId xmlns:p14="http://schemas.microsoft.com/office/powerpoint/2010/main" val="3608043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figure_07_13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16" y="1090722"/>
            <a:ext cx="5520382" cy="5537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82244" y="149644"/>
            <a:ext cx="9863708" cy="830997"/>
          </a:xfrm>
          <a:prstGeom prst="rect">
            <a:avLst/>
          </a:prstGeom>
        </p:spPr>
        <p:txBody>
          <a:bodyPr wrap="square">
            <a:spAutoFit/>
          </a:bodyPr>
          <a:lstStyle/>
          <a:p>
            <a:pPr algn="ctr"/>
            <a:r>
              <a:rPr lang="en-US" altLang="zh-CN" sz="2400" b="1" dirty="0">
                <a:solidFill>
                  <a:srgbClr val="1271FF"/>
                </a:solidFill>
                <a:latin typeface="FrutigerLTStd-Bold"/>
              </a:rPr>
              <a:t>Figure 7.13 </a:t>
            </a:r>
            <a:r>
              <a:rPr lang="en-US" altLang="zh-CN" sz="2400" b="1" dirty="0">
                <a:solidFill>
                  <a:srgbClr val="000000"/>
                </a:solidFill>
                <a:latin typeface="FrutigerLTStd-Bold"/>
              </a:rPr>
              <a:t>Restriction </a:t>
            </a:r>
            <a:r>
              <a:rPr lang="en-US" altLang="zh-CN" sz="2400" b="1" dirty="0" smtClean="0">
                <a:solidFill>
                  <a:srgbClr val="000000"/>
                </a:solidFill>
                <a:latin typeface="FrutigerLTStd-Bold"/>
              </a:rPr>
              <a:t>fragment length </a:t>
            </a:r>
            <a:r>
              <a:rPr lang="en-US" altLang="zh-CN" sz="2400" b="1" dirty="0">
                <a:solidFill>
                  <a:srgbClr val="000000"/>
                </a:solidFill>
                <a:latin typeface="FrutigerLTStd-Bold"/>
              </a:rPr>
              <a:t>polymorphisms </a:t>
            </a:r>
            <a:r>
              <a:rPr lang="en-US" altLang="zh-CN" sz="2400" b="1" dirty="0" smtClean="0">
                <a:solidFill>
                  <a:srgbClr val="000000"/>
                </a:solidFill>
                <a:latin typeface="FrutigerLTStd-Bold"/>
              </a:rPr>
              <a:t>and localization </a:t>
            </a:r>
            <a:r>
              <a:rPr lang="en-US" altLang="zh-CN" sz="2400" b="1" dirty="0">
                <a:solidFill>
                  <a:srgbClr val="000000"/>
                </a:solidFill>
                <a:latin typeface="FrutigerLTStd-Bold"/>
              </a:rPr>
              <a:t>of tumor </a:t>
            </a:r>
            <a:r>
              <a:rPr lang="en-US" altLang="zh-CN" sz="2400" b="1" dirty="0" smtClean="0">
                <a:solidFill>
                  <a:srgbClr val="000000"/>
                </a:solidFill>
                <a:latin typeface="FrutigerLTStd-Bold"/>
              </a:rPr>
              <a:t>suppressor genes</a:t>
            </a:r>
            <a:endParaRPr lang="zh-CN" altLang="en-US" sz="2400" dirty="0"/>
          </a:p>
        </p:txBody>
      </p:sp>
    </p:spTree>
    <p:extLst>
      <p:ext uri="{BB962C8B-B14F-4D97-AF65-F5344CB8AC3E}">
        <p14:creationId xmlns:p14="http://schemas.microsoft.com/office/powerpoint/2010/main" val="26184679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descr="figure_07_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64" y="233680"/>
            <a:ext cx="5734050" cy="630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946648" y="169028"/>
            <a:ext cx="5858256" cy="1200329"/>
          </a:xfrm>
          <a:prstGeom prst="rect">
            <a:avLst/>
          </a:prstGeom>
        </p:spPr>
        <p:txBody>
          <a:bodyPr wrap="square">
            <a:spAutoFit/>
          </a:bodyPr>
          <a:lstStyle/>
          <a:p>
            <a:pPr algn="ctr"/>
            <a:r>
              <a:rPr lang="en-US" altLang="zh-CN" sz="2400" b="1" dirty="0">
                <a:solidFill>
                  <a:srgbClr val="1271FF"/>
                </a:solidFill>
                <a:latin typeface="FrutigerLTStd-Bold"/>
              </a:rPr>
              <a:t>Figure 7.14 </a:t>
            </a:r>
            <a:r>
              <a:rPr lang="en-US" altLang="zh-CN" sz="2400" b="1" dirty="0">
                <a:solidFill>
                  <a:srgbClr val="000000"/>
                </a:solidFill>
                <a:latin typeface="FrutigerLTStd-Bold"/>
              </a:rPr>
              <a:t>Measurement of </a:t>
            </a:r>
            <a:r>
              <a:rPr lang="en-US" altLang="zh-CN" sz="2400" b="1" dirty="0" smtClean="0">
                <a:solidFill>
                  <a:srgbClr val="000000"/>
                </a:solidFill>
                <a:latin typeface="FrutigerLTStd-Bold"/>
              </a:rPr>
              <a:t>deleted chromosomal </a:t>
            </a:r>
            <a:r>
              <a:rPr lang="en-US" altLang="zh-CN" sz="2400" b="1" dirty="0">
                <a:solidFill>
                  <a:srgbClr val="000000"/>
                </a:solidFill>
                <a:latin typeface="FrutigerLTStd-Bold"/>
              </a:rPr>
              <a:t>segments </a:t>
            </a:r>
            <a:r>
              <a:rPr lang="en-US" altLang="zh-CN" sz="2400" b="1" dirty="0" smtClean="0">
                <a:solidFill>
                  <a:srgbClr val="000000"/>
                </a:solidFill>
                <a:latin typeface="FrutigerLTStd-Bold"/>
              </a:rPr>
              <a:t>carrying tumor suppressor </a:t>
            </a:r>
            <a:r>
              <a:rPr lang="en-US" altLang="zh-CN" sz="2400" b="1" dirty="0">
                <a:solidFill>
                  <a:srgbClr val="000000"/>
                </a:solidFill>
                <a:latin typeface="FrutigerLTStd-Bold"/>
              </a:rPr>
              <a:t>genes</a:t>
            </a:r>
            <a:endParaRPr lang="zh-CN" altLang="en-US" sz="2400" dirty="0"/>
          </a:p>
        </p:txBody>
      </p:sp>
      <p:sp>
        <p:nvSpPr>
          <p:cNvPr id="2" name="TextBox 1"/>
          <p:cNvSpPr txBox="1"/>
          <p:nvPr/>
        </p:nvSpPr>
        <p:spPr>
          <a:xfrm>
            <a:off x="5946648" y="5971032"/>
            <a:ext cx="1871090" cy="369332"/>
          </a:xfrm>
          <a:prstGeom prst="rect">
            <a:avLst/>
          </a:prstGeom>
          <a:noFill/>
        </p:spPr>
        <p:txBody>
          <a:bodyPr wrap="none" rtlCol="0">
            <a:spAutoFit/>
          </a:bodyPr>
          <a:lstStyle/>
          <a:p>
            <a:r>
              <a:rPr lang="en-US" altLang="zh-CN" dirty="0" smtClean="0"/>
              <a:t>SNP array analysis</a:t>
            </a:r>
            <a:endParaRPr lang="zh-CN" altLang="en-US" dirty="0"/>
          </a:p>
        </p:txBody>
      </p:sp>
      <p:sp>
        <p:nvSpPr>
          <p:cNvPr id="4" name="Rectangle 3"/>
          <p:cNvSpPr/>
          <p:nvPr/>
        </p:nvSpPr>
        <p:spPr>
          <a:xfrm>
            <a:off x="6271514" y="1814413"/>
            <a:ext cx="5798566" cy="3477875"/>
          </a:xfrm>
          <a:prstGeom prst="rect">
            <a:avLst/>
          </a:prstGeom>
        </p:spPr>
        <p:txBody>
          <a:bodyPr wrap="square">
            <a:spAutoFit/>
          </a:bodyPr>
          <a:lstStyle/>
          <a:p>
            <a:r>
              <a:rPr lang="en-US" altLang="zh-CN" sz="2000" dirty="0">
                <a:latin typeface="FrutigerLTStd-Light"/>
              </a:rPr>
              <a:t>a set of 250,000 </a:t>
            </a:r>
            <a:r>
              <a:rPr lang="en-US" altLang="zh-CN" sz="2000" dirty="0" smtClean="0">
                <a:latin typeface="FrutigerLTStd-Light"/>
              </a:rPr>
              <a:t>SNP probes was used</a:t>
            </a:r>
            <a:r>
              <a:rPr lang="en-US" altLang="zh-CN" sz="2000" dirty="0">
                <a:latin typeface="FrutigerLTStd-Light"/>
              </a:rPr>
              <a:t>; the probes were planted at </a:t>
            </a:r>
            <a:r>
              <a:rPr lang="en-US" altLang="zh-CN" sz="2000" dirty="0" smtClean="0">
                <a:latin typeface="FrutigerLTStd-Light"/>
              </a:rPr>
              <a:t>an average </a:t>
            </a:r>
            <a:r>
              <a:rPr lang="en-US" altLang="zh-CN" sz="2000" dirty="0">
                <a:latin typeface="FrutigerLTStd-Light"/>
              </a:rPr>
              <a:t>density of one per 12 kb </a:t>
            </a:r>
            <a:r>
              <a:rPr lang="en-US" altLang="zh-CN" sz="2000" dirty="0" smtClean="0">
                <a:latin typeface="FrutigerLTStd-Light"/>
              </a:rPr>
              <a:t>across the </a:t>
            </a:r>
            <a:r>
              <a:rPr lang="en-US" altLang="zh-CN" sz="2000" dirty="0">
                <a:latin typeface="FrutigerLTStd-Light"/>
              </a:rPr>
              <a:t>genome. DNAs of 80 tumor </a:t>
            </a:r>
            <a:r>
              <a:rPr lang="en-US" altLang="zh-CN" sz="2000" dirty="0" smtClean="0">
                <a:latin typeface="FrutigerLTStd-Light"/>
              </a:rPr>
              <a:t>cell lines </a:t>
            </a:r>
            <a:r>
              <a:rPr lang="en-US" altLang="zh-CN" sz="2000" dirty="0">
                <a:latin typeface="FrutigerLTStd-Light"/>
              </a:rPr>
              <a:t>(arrayed top to bottom, </a:t>
            </a:r>
            <a:r>
              <a:rPr lang="en-US" altLang="zh-CN" sz="2000" dirty="0" smtClean="0">
                <a:latin typeface="FrutigerLTStd-Light"/>
              </a:rPr>
              <a:t>names deleted</a:t>
            </a:r>
            <a:r>
              <a:rPr lang="en-US" altLang="zh-CN" sz="2000" dirty="0">
                <a:latin typeface="FrutigerLTStd-Light"/>
              </a:rPr>
              <a:t>) were analyzed for the </a:t>
            </a:r>
            <a:r>
              <a:rPr lang="en-US" altLang="zh-CN" sz="2000" dirty="0" smtClean="0">
                <a:latin typeface="FrutigerLTStd-Light"/>
              </a:rPr>
              <a:t>presence or </a:t>
            </a:r>
            <a:r>
              <a:rPr lang="en-US" altLang="zh-CN" sz="2000" dirty="0">
                <a:latin typeface="FrutigerLTStd-Light"/>
              </a:rPr>
              <a:t>absence of sequences reactive </a:t>
            </a:r>
            <a:r>
              <a:rPr lang="en-US" altLang="zh-CN" sz="2000" dirty="0" smtClean="0">
                <a:latin typeface="FrutigerLTStd-Light"/>
              </a:rPr>
              <a:t>with the </a:t>
            </a:r>
            <a:r>
              <a:rPr lang="en-US" altLang="zh-CN" sz="2000" dirty="0">
                <a:latin typeface="FrutigerLTStd-Light"/>
              </a:rPr>
              <a:t>probes. Short </a:t>
            </a:r>
            <a:r>
              <a:rPr lang="en-US" altLang="zh-CN" sz="2000" u="sng" dirty="0">
                <a:solidFill>
                  <a:srgbClr val="FF0000"/>
                </a:solidFill>
                <a:latin typeface="FrutigerLTStd-Light"/>
              </a:rPr>
              <a:t>homozygous </a:t>
            </a:r>
            <a:r>
              <a:rPr lang="en-US" altLang="zh-CN" sz="2000" u="sng" dirty="0" smtClean="0">
                <a:solidFill>
                  <a:srgbClr val="FF0000"/>
                </a:solidFill>
                <a:latin typeface="FrutigerLTStd-Light"/>
              </a:rPr>
              <a:t>deletions (</a:t>
            </a:r>
            <a:r>
              <a:rPr lang="en-US" altLang="zh-CN" sz="2000" i="1" u="sng" dirty="0" smtClean="0">
                <a:solidFill>
                  <a:srgbClr val="FF0000"/>
                </a:solidFill>
                <a:latin typeface="FrutigerLTStd-LightItalic"/>
              </a:rPr>
              <a:t>dark </a:t>
            </a:r>
            <a:r>
              <a:rPr lang="en-US" altLang="zh-CN" sz="2000" i="1" u="sng" dirty="0">
                <a:solidFill>
                  <a:srgbClr val="FF0000"/>
                </a:solidFill>
                <a:latin typeface="FrutigerLTStd-LightItalic"/>
              </a:rPr>
              <a:t>blue bars</a:t>
            </a:r>
            <a:r>
              <a:rPr lang="en-US" altLang="zh-CN" sz="2000" u="sng" dirty="0">
                <a:solidFill>
                  <a:srgbClr val="FF0000"/>
                </a:solidFill>
                <a:latin typeface="FrutigerLTStd-Light"/>
              </a:rPr>
              <a:t>)</a:t>
            </a:r>
            <a:r>
              <a:rPr lang="en-US" altLang="zh-CN" sz="2000" dirty="0">
                <a:latin typeface="FrutigerLTStd-Light"/>
              </a:rPr>
              <a:t> affecting one or </a:t>
            </a:r>
            <a:r>
              <a:rPr lang="en-US" altLang="zh-CN" sz="2000" dirty="0" smtClean="0">
                <a:latin typeface="FrutigerLTStd-Light"/>
              </a:rPr>
              <a:t>both of </a:t>
            </a:r>
            <a:r>
              <a:rPr lang="en-US" altLang="zh-CN" sz="2000" dirty="0">
                <a:latin typeface="FrutigerLTStd-Light"/>
              </a:rPr>
              <a:t>the adjacent pair of TSGs </a:t>
            </a:r>
            <a:r>
              <a:rPr lang="en-US" altLang="zh-CN" sz="2000" dirty="0" smtClean="0">
                <a:latin typeface="FrutigerLTStd-Light"/>
              </a:rPr>
              <a:t>mapping to </a:t>
            </a:r>
            <a:r>
              <a:rPr lang="en-US" altLang="zh-CN" sz="2000" dirty="0">
                <a:latin typeface="FrutigerLTStd-Light"/>
              </a:rPr>
              <a:t>chromosome </a:t>
            </a:r>
            <a:r>
              <a:rPr lang="en-US" altLang="zh-CN" sz="2000" dirty="0" smtClean="0">
                <a:latin typeface="FrutigerLTStd-Light"/>
              </a:rPr>
              <a:t>9p21—</a:t>
            </a:r>
            <a:r>
              <a:rPr lang="en-US" altLang="zh-CN" sz="2000" i="1" dirty="0" smtClean="0">
                <a:latin typeface="FrutigerLTStd-LightItalic"/>
              </a:rPr>
              <a:t>CDKN2A </a:t>
            </a:r>
            <a:r>
              <a:rPr lang="en-US" altLang="zh-CN" sz="2000" dirty="0" smtClean="0">
                <a:latin typeface="FrutigerLTStd-Light"/>
              </a:rPr>
              <a:t>and </a:t>
            </a:r>
            <a:r>
              <a:rPr lang="en-US" altLang="zh-CN" sz="2000" i="1" dirty="0">
                <a:latin typeface="FrutigerLTStd-LightItalic"/>
              </a:rPr>
              <a:t>CDKN2B</a:t>
            </a:r>
            <a:r>
              <a:rPr lang="en-US" altLang="zh-CN" sz="2000" dirty="0">
                <a:latin typeface="FrutigerLTStd-Light"/>
              </a:rPr>
              <a:t>—have been found </a:t>
            </a:r>
            <a:r>
              <a:rPr lang="en-US" altLang="zh-CN" sz="2000" dirty="0" smtClean="0">
                <a:latin typeface="FrutigerLTStd-Light"/>
              </a:rPr>
              <a:t>to occur </a:t>
            </a:r>
            <a:r>
              <a:rPr lang="en-US" altLang="zh-CN" sz="2000" dirty="0">
                <a:latin typeface="FrutigerLTStd-Light"/>
              </a:rPr>
              <a:t>frequently.</a:t>
            </a:r>
            <a:endParaRPr lang="zh-CN" altLang="en-US" sz="2000" dirty="0"/>
          </a:p>
        </p:txBody>
      </p:sp>
    </p:spTree>
    <p:extLst>
      <p:ext uri="{BB962C8B-B14F-4D97-AF65-F5344CB8AC3E}">
        <p14:creationId xmlns:p14="http://schemas.microsoft.com/office/powerpoint/2010/main" val="25940683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table_07_01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279400"/>
            <a:ext cx="8349996" cy="6465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2"/>
          <p:cNvSpPr/>
          <p:nvPr/>
        </p:nvSpPr>
        <p:spPr>
          <a:xfrm>
            <a:off x="1301496" y="4757928"/>
            <a:ext cx="713232" cy="13716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ight Arrow 3"/>
          <p:cNvSpPr/>
          <p:nvPr/>
        </p:nvSpPr>
        <p:spPr>
          <a:xfrm>
            <a:off x="1298448" y="4178808"/>
            <a:ext cx="713232" cy="13716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33030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2" descr="table_07_01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279400"/>
            <a:ext cx="8153400"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2"/>
          <p:cNvSpPr/>
          <p:nvPr/>
        </p:nvSpPr>
        <p:spPr>
          <a:xfrm>
            <a:off x="1307592" y="5257800"/>
            <a:ext cx="713232" cy="13716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ight Arrow 3"/>
          <p:cNvSpPr/>
          <p:nvPr/>
        </p:nvSpPr>
        <p:spPr>
          <a:xfrm>
            <a:off x="1295400" y="2667000"/>
            <a:ext cx="713232" cy="13716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ight Arrow 4"/>
          <p:cNvSpPr/>
          <p:nvPr/>
        </p:nvSpPr>
        <p:spPr>
          <a:xfrm>
            <a:off x="1301496" y="1850136"/>
            <a:ext cx="713232" cy="13716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558777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table_07_01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596901"/>
            <a:ext cx="8153400" cy="568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ight Arrow 1"/>
          <p:cNvSpPr/>
          <p:nvPr/>
        </p:nvSpPr>
        <p:spPr>
          <a:xfrm>
            <a:off x="1307592" y="3813048"/>
            <a:ext cx="713232" cy="13716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09190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2" descr="table_07_01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381001"/>
            <a:ext cx="8153400" cy="610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69419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Rectangle 2"/>
          <p:cNvSpPr/>
          <p:nvPr/>
        </p:nvSpPr>
        <p:spPr>
          <a:xfrm>
            <a:off x="1060877" y="336068"/>
            <a:ext cx="10680192" cy="954107"/>
          </a:xfrm>
          <a:prstGeom prst="rect">
            <a:avLst/>
          </a:prstGeom>
        </p:spPr>
        <p:txBody>
          <a:bodyPr wrap="square">
            <a:spAutoFit/>
          </a:bodyPr>
          <a:lstStyle/>
          <a:p>
            <a:pPr algn="ctr"/>
            <a:r>
              <a:rPr lang="en-US" altLang="zh-CN" sz="2800" dirty="0">
                <a:solidFill>
                  <a:srgbClr val="1271FF"/>
                </a:solidFill>
                <a:latin typeface="ACaslonPro-Regular"/>
              </a:rPr>
              <a:t>7.8 Promoter methylation represents an </a:t>
            </a:r>
            <a:r>
              <a:rPr lang="en-US" altLang="zh-CN" sz="2800" dirty="0" smtClean="0">
                <a:solidFill>
                  <a:srgbClr val="1271FF"/>
                </a:solidFill>
                <a:latin typeface="ACaslonPro-Regular"/>
              </a:rPr>
              <a:t>important mechanism </a:t>
            </a:r>
            <a:r>
              <a:rPr lang="en-US" altLang="zh-CN" sz="2800" dirty="0">
                <a:solidFill>
                  <a:srgbClr val="1271FF"/>
                </a:solidFill>
                <a:latin typeface="ACaslonPro-Regular"/>
              </a:rPr>
              <a:t>for inactivating tumor suppressor genes</a:t>
            </a:r>
            <a:endParaRPr lang="zh-CN" altLang="en-US" sz="2800" dirty="0"/>
          </a:p>
        </p:txBody>
      </p:sp>
      <p:sp>
        <p:nvSpPr>
          <p:cNvPr id="5" name="Rectangle 4"/>
          <p:cNvSpPr/>
          <p:nvPr/>
        </p:nvSpPr>
        <p:spPr>
          <a:xfrm>
            <a:off x="551870" y="1788489"/>
            <a:ext cx="11283332" cy="707886"/>
          </a:xfrm>
          <a:prstGeom prst="rect">
            <a:avLst/>
          </a:prstGeom>
        </p:spPr>
        <p:txBody>
          <a:bodyPr wrap="square">
            <a:spAutoFit/>
          </a:bodyPr>
          <a:lstStyle/>
          <a:p>
            <a:r>
              <a:rPr lang="en-US" altLang="zh-CN" sz="2000" dirty="0"/>
              <a:t>Two of DNA's four nucleotides, </a:t>
            </a:r>
            <a:r>
              <a:rPr lang="en-US" altLang="zh-CN" sz="2000" b="1" u="sng" dirty="0">
                <a:solidFill>
                  <a:srgbClr val="FF0000"/>
                </a:solidFill>
              </a:rPr>
              <a:t>cytosine</a:t>
            </a:r>
            <a:r>
              <a:rPr lang="en-US" altLang="zh-CN" sz="2000" dirty="0"/>
              <a:t> and </a:t>
            </a:r>
            <a:r>
              <a:rPr lang="en-US" altLang="zh-CN" sz="2000" u="sng" dirty="0"/>
              <a:t>adenine</a:t>
            </a:r>
            <a:r>
              <a:rPr lang="en-US" altLang="zh-CN" sz="2000" dirty="0"/>
              <a:t>, can be methylated. </a:t>
            </a:r>
            <a:r>
              <a:rPr lang="en-US" altLang="zh-CN" sz="2000" u="sng" dirty="0"/>
              <a:t>Adenine methylation is restricted to prokaryotes.</a:t>
            </a:r>
            <a:endParaRPr lang="zh-CN" altLang="en-US" sz="2000" u="sng" dirty="0"/>
          </a:p>
        </p:txBody>
      </p:sp>
      <p:pic>
        <p:nvPicPr>
          <p:cNvPr id="1027" name="Picture 3" descr="5-Methylcytosine.sv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8922" y="2942258"/>
            <a:ext cx="1565366" cy="136969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ytosine chemical structure.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2056" y="2859962"/>
            <a:ext cx="1143000" cy="15335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762056" y="4519598"/>
            <a:ext cx="989886" cy="369332"/>
          </a:xfrm>
          <a:prstGeom prst="rect">
            <a:avLst/>
          </a:prstGeom>
          <a:noFill/>
        </p:spPr>
        <p:txBody>
          <a:bodyPr wrap="none" rtlCol="0">
            <a:spAutoFit/>
          </a:bodyPr>
          <a:lstStyle/>
          <a:p>
            <a:r>
              <a:rPr lang="en-US" altLang="zh-CN" dirty="0" smtClean="0"/>
              <a:t>Cytosine</a:t>
            </a:r>
            <a:endParaRPr lang="zh-CN" altLang="en-US" dirty="0"/>
          </a:p>
        </p:txBody>
      </p:sp>
      <p:sp>
        <p:nvSpPr>
          <p:cNvPr id="7" name="Rectangle 6"/>
          <p:cNvSpPr/>
          <p:nvPr/>
        </p:nvSpPr>
        <p:spPr>
          <a:xfrm>
            <a:off x="6368922" y="4519598"/>
            <a:ext cx="1814728" cy="369332"/>
          </a:xfrm>
          <a:prstGeom prst="rect">
            <a:avLst/>
          </a:prstGeom>
        </p:spPr>
        <p:txBody>
          <a:bodyPr wrap="none">
            <a:spAutoFit/>
          </a:bodyPr>
          <a:lstStyle/>
          <a:p>
            <a:r>
              <a:rPr lang="en-US" altLang="zh-CN" dirty="0"/>
              <a:t>5-Methylcytosine</a:t>
            </a:r>
          </a:p>
        </p:txBody>
      </p:sp>
      <p:cxnSp>
        <p:nvCxnSpPr>
          <p:cNvPr id="9" name="Straight Arrow Connector 8"/>
          <p:cNvCxnSpPr/>
          <p:nvPr/>
        </p:nvCxnSpPr>
        <p:spPr>
          <a:xfrm>
            <a:off x="5039168" y="3596054"/>
            <a:ext cx="10607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Rectangle 14"/>
          <p:cNvSpPr/>
          <p:nvPr/>
        </p:nvSpPr>
        <p:spPr>
          <a:xfrm>
            <a:off x="551870" y="5248138"/>
            <a:ext cx="11283332" cy="1323439"/>
          </a:xfrm>
          <a:prstGeom prst="rect">
            <a:avLst/>
          </a:prstGeom>
        </p:spPr>
        <p:txBody>
          <a:bodyPr wrap="square">
            <a:spAutoFit/>
          </a:bodyPr>
          <a:lstStyle/>
          <a:p>
            <a:r>
              <a:rPr lang="en-US" altLang="zh-CN" sz="2000" dirty="0" err="1">
                <a:latin typeface="UtopiaStd-Regular"/>
              </a:rPr>
              <a:t>CpG</a:t>
            </a:r>
            <a:r>
              <a:rPr lang="en-US" altLang="zh-CN" sz="2000" dirty="0">
                <a:latin typeface="UtopiaStd-Regular"/>
              </a:rPr>
              <a:t> methylation can be transmitted from cell to cell heritably (see Section 1.9), it </a:t>
            </a:r>
            <a:r>
              <a:rPr lang="en-US" altLang="zh-CN" sz="2000" dirty="0" smtClean="0">
                <a:latin typeface="UtopiaStd-Regular"/>
              </a:rPr>
              <a:t>represents a </a:t>
            </a:r>
            <a:r>
              <a:rPr lang="en-US" altLang="zh-CN" sz="2000" dirty="0">
                <a:latin typeface="UtopiaStd-Regular"/>
              </a:rPr>
              <a:t>highly effective way to ensure that descendant cells, many cell </a:t>
            </a:r>
            <a:r>
              <a:rPr lang="en-US" altLang="zh-CN" sz="2000" dirty="0" smtClean="0">
                <a:latin typeface="UtopiaStd-Regular"/>
              </a:rPr>
              <a:t>generations removed </a:t>
            </a:r>
            <a:r>
              <a:rPr lang="en-US" altLang="zh-CN" sz="2000" dirty="0">
                <a:latin typeface="UtopiaStd-Regular"/>
              </a:rPr>
              <a:t>from an early embryo, continue to respect and enforce the decisions </a:t>
            </a:r>
            <a:r>
              <a:rPr lang="en-US" altLang="zh-CN" sz="2000" dirty="0" smtClean="0">
                <a:latin typeface="UtopiaStd-Regular"/>
              </a:rPr>
              <a:t>made by </a:t>
            </a:r>
            <a:r>
              <a:rPr lang="en-US" altLang="zh-CN" sz="2000" dirty="0">
                <a:latin typeface="UtopiaStd-Regular"/>
              </a:rPr>
              <a:t>their ancestors in the embryo.</a:t>
            </a:r>
            <a:endParaRPr lang="zh-CN" altLang="en-US" sz="2000" dirty="0"/>
          </a:p>
        </p:txBody>
      </p:sp>
    </p:spTree>
    <p:extLst>
      <p:ext uri="{BB962C8B-B14F-4D97-AF65-F5344CB8AC3E}">
        <p14:creationId xmlns:p14="http://schemas.microsoft.com/office/powerpoint/2010/main" val="3022660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76664" y="1619019"/>
            <a:ext cx="10512552" cy="1384995"/>
          </a:xfrm>
          <a:prstGeom prst="rect">
            <a:avLst/>
          </a:prstGeom>
        </p:spPr>
        <p:txBody>
          <a:bodyPr wrap="square">
            <a:spAutoFit/>
          </a:bodyPr>
          <a:lstStyle/>
          <a:p>
            <a:r>
              <a:rPr lang="en-US" altLang="zh-CN" sz="2000" u="sng" dirty="0">
                <a:latin typeface="UtopiaStd-Regular"/>
              </a:rPr>
              <a:t>In mammalian cells, this methylation </a:t>
            </a:r>
            <a:r>
              <a:rPr lang="en-US" altLang="zh-CN" sz="2000" u="sng" dirty="0" smtClean="0">
                <a:latin typeface="UtopiaStd-Regular"/>
              </a:rPr>
              <a:t>is found </a:t>
            </a:r>
            <a:r>
              <a:rPr lang="en-US" altLang="zh-CN" sz="2000" u="sng" dirty="0">
                <a:latin typeface="UtopiaStd-Regular"/>
              </a:rPr>
              <a:t>only when these bases are located in a position that is 5</a:t>
            </a:r>
            <a:r>
              <a:rPr lang="en-US" altLang="zh-CN" sz="2400" u="sng" dirty="0">
                <a:latin typeface="TimesNewRomanPSMT"/>
              </a:rPr>
              <a:t>ʹ </a:t>
            </a:r>
            <a:r>
              <a:rPr lang="en-US" altLang="zh-CN" sz="2000" u="sng" dirty="0">
                <a:latin typeface="UtopiaStd-Regular"/>
              </a:rPr>
              <a:t>to </a:t>
            </a:r>
            <a:r>
              <a:rPr lang="en-US" altLang="zh-CN" sz="2000" u="sng" dirty="0" err="1">
                <a:latin typeface="UtopiaStd-Regular"/>
              </a:rPr>
              <a:t>guanosines</a:t>
            </a:r>
            <a:r>
              <a:rPr lang="en-US" altLang="zh-CN" sz="2000" u="sng" dirty="0">
                <a:latin typeface="UtopiaStd-Regular"/>
              </a:rPr>
              <a:t>, that </a:t>
            </a:r>
            <a:r>
              <a:rPr lang="en-US" altLang="zh-CN" sz="2000" u="sng" dirty="0" smtClean="0">
                <a:latin typeface="UtopiaStd-Regular"/>
              </a:rPr>
              <a:t>is, in </a:t>
            </a:r>
            <a:r>
              <a:rPr lang="en-US" altLang="zh-CN" sz="2000" u="sng" dirty="0">
                <a:latin typeface="UtopiaStd-Regular"/>
              </a:rPr>
              <a:t>the sequence </a:t>
            </a:r>
            <a:r>
              <a:rPr lang="en-US" altLang="zh-CN" sz="2000" u="sng" dirty="0" err="1">
                <a:solidFill>
                  <a:srgbClr val="FF0000"/>
                </a:solidFill>
                <a:latin typeface="UtopiaStd-Regular"/>
              </a:rPr>
              <a:t>CpG</a:t>
            </a:r>
            <a:r>
              <a:rPr lang="en-US" altLang="zh-CN" sz="2000" u="sng" dirty="0">
                <a:latin typeface="UtopiaStd-Regular"/>
              </a:rPr>
              <a:t>. </a:t>
            </a:r>
            <a:r>
              <a:rPr lang="en-US" altLang="zh-CN" sz="2000" dirty="0" smtClean="0">
                <a:latin typeface="UtopiaStd-Regular"/>
              </a:rPr>
              <a:t>When </a:t>
            </a:r>
            <a:r>
              <a:rPr lang="en-US" altLang="zh-CN" sz="2000" dirty="0" err="1">
                <a:latin typeface="UtopiaStd-Regular"/>
              </a:rPr>
              <a:t>CpG</a:t>
            </a:r>
            <a:r>
              <a:rPr lang="en-US" altLang="zh-CN" sz="2000" dirty="0">
                <a:latin typeface="UtopiaStd-Regular"/>
              </a:rPr>
              <a:t> methylation occurs in </a:t>
            </a:r>
            <a:r>
              <a:rPr lang="en-US" altLang="zh-CN" sz="2000" dirty="0" smtClean="0">
                <a:latin typeface="UtopiaStd-Regular"/>
              </a:rPr>
              <a:t>the vicinity </a:t>
            </a:r>
            <a:r>
              <a:rPr lang="en-US" altLang="zh-CN" sz="2000" dirty="0">
                <a:latin typeface="UtopiaStd-Regular"/>
              </a:rPr>
              <a:t>of a gene promoter, it can cause repression of transcription of the </a:t>
            </a:r>
            <a:r>
              <a:rPr lang="en-US" altLang="zh-CN" sz="2000" dirty="0" smtClean="0">
                <a:latin typeface="UtopiaStd-Regular"/>
              </a:rPr>
              <a:t>associated gene</a:t>
            </a:r>
            <a:endParaRPr lang="zh-CN" altLang="en-US" sz="2000" dirty="0"/>
          </a:p>
        </p:txBody>
      </p:sp>
      <p:sp>
        <p:nvSpPr>
          <p:cNvPr id="4" name="Rectangle 3"/>
          <p:cNvSpPr/>
          <p:nvPr/>
        </p:nvSpPr>
        <p:spPr>
          <a:xfrm>
            <a:off x="876664" y="3456062"/>
            <a:ext cx="10411968" cy="2554545"/>
          </a:xfrm>
          <a:prstGeom prst="rect">
            <a:avLst/>
          </a:prstGeom>
        </p:spPr>
        <p:txBody>
          <a:bodyPr wrap="square">
            <a:spAutoFit/>
          </a:bodyPr>
          <a:lstStyle/>
          <a:p>
            <a:r>
              <a:rPr lang="en-US" altLang="zh-CN" sz="2000" dirty="0" smtClean="0">
                <a:latin typeface="UtopiaStd-Regular"/>
              </a:rPr>
              <a:t>There </a:t>
            </a:r>
            <a:r>
              <a:rPr lang="en-US" altLang="zh-CN" sz="2000" dirty="0">
                <a:latin typeface="UtopiaStd-Regular"/>
              </a:rPr>
              <a:t>are often localized regions </a:t>
            </a:r>
            <a:r>
              <a:rPr lang="en-US" altLang="zh-CN" sz="2000" dirty="0" smtClean="0">
                <a:latin typeface="UtopiaStd-Regular"/>
              </a:rPr>
              <a:t>of DNA—regions </a:t>
            </a:r>
            <a:r>
              <a:rPr lang="en-US" altLang="zh-CN" sz="2000" dirty="0">
                <a:latin typeface="UtopiaStd-Regular"/>
              </a:rPr>
              <a:t>with a high density of </a:t>
            </a:r>
            <a:r>
              <a:rPr lang="en-US" altLang="zh-CN" sz="2000" dirty="0" err="1">
                <a:latin typeface="UtopiaStd-Regular"/>
              </a:rPr>
              <a:t>CpGs</a:t>
            </a:r>
            <a:r>
              <a:rPr lang="en-US" altLang="zh-CN" sz="2000" dirty="0">
                <a:latin typeface="UtopiaStd-Regular"/>
              </a:rPr>
              <a:t> called </a:t>
            </a:r>
            <a:r>
              <a:rPr lang="en-US" altLang="zh-CN" sz="2000" u="sng" dirty="0">
                <a:solidFill>
                  <a:srgbClr val="FF0000"/>
                </a:solidFill>
                <a:latin typeface="UtopiaStd-Regular"/>
              </a:rPr>
              <a:t>“</a:t>
            </a:r>
            <a:r>
              <a:rPr lang="en-US" altLang="zh-CN" sz="2000" u="sng" dirty="0" err="1">
                <a:solidFill>
                  <a:srgbClr val="FF0000"/>
                </a:solidFill>
                <a:latin typeface="UtopiaStd-Regular"/>
              </a:rPr>
              <a:t>CpG</a:t>
            </a:r>
            <a:r>
              <a:rPr lang="en-US" altLang="zh-CN" sz="2000" u="sng" dirty="0">
                <a:solidFill>
                  <a:srgbClr val="FF0000"/>
                </a:solidFill>
                <a:latin typeface="UtopiaStd-Regular"/>
              </a:rPr>
              <a:t> islands</a:t>
            </a:r>
            <a:r>
              <a:rPr lang="en-US" altLang="zh-CN" sz="2000" u="sng" dirty="0" smtClean="0">
                <a:solidFill>
                  <a:srgbClr val="FF0000"/>
                </a:solidFill>
                <a:latin typeface="UtopiaStd-Regular"/>
              </a:rPr>
              <a:t>”</a:t>
            </a:r>
            <a:r>
              <a:rPr lang="en-US" altLang="zh-CN" sz="2000" dirty="0" smtClean="0">
                <a:latin typeface="UtopiaStd-Regular"/>
              </a:rPr>
              <a:t>. </a:t>
            </a:r>
            <a:r>
              <a:rPr lang="en-US" altLang="zh-CN" sz="2000" dirty="0">
                <a:latin typeface="UtopiaStd-Regular"/>
              </a:rPr>
              <a:t>These </a:t>
            </a:r>
            <a:r>
              <a:rPr lang="en-US" altLang="zh-CN" sz="2000" dirty="0" err="1">
                <a:latin typeface="UtopiaStd-Regular"/>
              </a:rPr>
              <a:t>CpG</a:t>
            </a:r>
            <a:r>
              <a:rPr lang="en-US" altLang="zh-CN" sz="2000" dirty="0">
                <a:latin typeface="UtopiaStd-Regular"/>
              </a:rPr>
              <a:t> islands are </a:t>
            </a:r>
            <a:r>
              <a:rPr lang="en-US" altLang="zh-CN" sz="2000" dirty="0" smtClean="0">
                <a:latin typeface="UtopiaStd-Regular"/>
              </a:rPr>
              <a:t>often affiliated </a:t>
            </a:r>
            <a:r>
              <a:rPr lang="en-US" altLang="zh-CN" sz="2000" dirty="0">
                <a:latin typeface="UtopiaStd-Regular"/>
              </a:rPr>
              <a:t>with the promoters of genes (Figure 7.15), and their methylation by DNA </a:t>
            </a:r>
            <a:r>
              <a:rPr lang="en-US" altLang="zh-CN" sz="2000" dirty="0" err="1">
                <a:latin typeface="UtopiaStd-Regular"/>
              </a:rPr>
              <a:t>methyltransferases</a:t>
            </a:r>
            <a:r>
              <a:rPr lang="en-US" altLang="zh-CN" sz="2000" dirty="0">
                <a:latin typeface="UtopiaStd-Regular"/>
              </a:rPr>
              <a:t> silences transcription, resulting in the shutdown of genes </a:t>
            </a:r>
            <a:r>
              <a:rPr lang="en-US" altLang="zh-CN" sz="2000" dirty="0" smtClean="0">
                <a:latin typeface="UtopiaStd-Regular"/>
              </a:rPr>
              <a:t>that should</a:t>
            </a:r>
            <a:r>
              <a:rPr lang="en-US" altLang="zh-CN" sz="2000" dirty="0">
                <a:latin typeface="UtopiaStd-Regular"/>
              </a:rPr>
              <a:t>, by all rights, remain transcriptionally active. (A recent survey indicated </a:t>
            </a:r>
            <a:r>
              <a:rPr lang="en-US" altLang="zh-CN" sz="2000" dirty="0" smtClean="0">
                <a:latin typeface="UtopiaStd-Regular"/>
              </a:rPr>
              <a:t>that about </a:t>
            </a:r>
            <a:r>
              <a:rPr lang="en-US" altLang="zh-CN" sz="2000" u="sng" dirty="0">
                <a:latin typeface="UtopiaStd-Regular"/>
              </a:rPr>
              <a:t>70% of all genes in the human genome have </a:t>
            </a:r>
            <a:r>
              <a:rPr lang="en-US" altLang="zh-CN" sz="2000" u="sng" dirty="0" err="1">
                <a:latin typeface="UtopiaStd-Regular"/>
              </a:rPr>
              <a:t>CpG</a:t>
            </a:r>
            <a:r>
              <a:rPr lang="en-US" altLang="zh-CN" sz="2000" u="sng" dirty="0">
                <a:latin typeface="UtopiaStd-Regular"/>
              </a:rPr>
              <a:t> islands affiliated with </a:t>
            </a:r>
            <a:r>
              <a:rPr lang="en-US" altLang="zh-CN" sz="2000" u="sng" dirty="0" smtClean="0">
                <a:latin typeface="UtopiaStd-Regular"/>
              </a:rPr>
              <a:t>their promoters</a:t>
            </a:r>
            <a:r>
              <a:rPr lang="en-US" altLang="zh-CN" sz="2000" dirty="0">
                <a:latin typeface="UtopiaStd-Regular"/>
              </a:rPr>
              <a:t>, yielding a total of ~14,000 genes that are, in principle, vulnerable to </a:t>
            </a:r>
            <a:r>
              <a:rPr lang="en-US" altLang="zh-CN" sz="2000" dirty="0" smtClean="0">
                <a:latin typeface="UtopiaStd-Regular"/>
              </a:rPr>
              <a:t>inappropriate shutdown </a:t>
            </a:r>
            <a:r>
              <a:rPr lang="en-US" altLang="zh-CN" sz="2000" dirty="0">
                <a:latin typeface="UtopiaStd-Regular"/>
              </a:rPr>
              <a:t>by methylation.)</a:t>
            </a:r>
            <a:endParaRPr lang="zh-CN" altLang="en-US" sz="2000" dirty="0"/>
          </a:p>
        </p:txBody>
      </p:sp>
      <p:sp>
        <p:nvSpPr>
          <p:cNvPr id="5" name="Rectangle 4"/>
          <p:cNvSpPr/>
          <p:nvPr/>
        </p:nvSpPr>
        <p:spPr>
          <a:xfrm>
            <a:off x="2855131" y="370516"/>
            <a:ext cx="6641818" cy="646331"/>
          </a:xfrm>
          <a:prstGeom prst="rect">
            <a:avLst/>
          </a:prstGeom>
        </p:spPr>
        <p:txBody>
          <a:bodyPr wrap="none">
            <a:spAutoFit/>
          </a:bodyPr>
          <a:lstStyle/>
          <a:p>
            <a:r>
              <a:rPr lang="en-US" altLang="zh-CN" sz="3600" b="1" dirty="0" err="1"/>
              <a:t>CpG</a:t>
            </a:r>
            <a:r>
              <a:rPr lang="en-US" altLang="zh-CN" sz="3600" b="1" dirty="0"/>
              <a:t> </a:t>
            </a:r>
            <a:r>
              <a:rPr lang="en-US" altLang="zh-CN" sz="3600" b="1" dirty="0" smtClean="0"/>
              <a:t>islands and DNA methylation</a:t>
            </a:r>
            <a:endParaRPr lang="zh-CN" altLang="en-US" sz="3600" b="1" dirty="0"/>
          </a:p>
        </p:txBody>
      </p:sp>
    </p:spTree>
    <p:extLst>
      <p:ext uri="{BB962C8B-B14F-4D97-AF65-F5344CB8AC3E}">
        <p14:creationId xmlns:p14="http://schemas.microsoft.com/office/powerpoint/2010/main" val="817790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descr="figure_07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25" y="989351"/>
            <a:ext cx="7622539" cy="551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300194" y="269186"/>
            <a:ext cx="8019288" cy="461665"/>
          </a:xfrm>
          <a:prstGeom prst="rect">
            <a:avLst/>
          </a:prstGeom>
        </p:spPr>
        <p:txBody>
          <a:bodyPr wrap="square">
            <a:spAutoFit/>
          </a:bodyPr>
          <a:lstStyle/>
          <a:p>
            <a:r>
              <a:rPr lang="en-US" altLang="zh-CN" sz="2400" b="1" dirty="0">
                <a:solidFill>
                  <a:srgbClr val="1271FF"/>
                </a:solidFill>
                <a:latin typeface="FrutigerLTStd-Bold"/>
              </a:rPr>
              <a:t>Figure 7.15 </a:t>
            </a:r>
            <a:r>
              <a:rPr lang="en-US" altLang="zh-CN" sz="2400" b="1" dirty="0">
                <a:solidFill>
                  <a:srgbClr val="000000"/>
                </a:solidFill>
                <a:latin typeface="FrutigerLTStd-Bold"/>
              </a:rPr>
              <a:t>Methylation of </a:t>
            </a:r>
            <a:r>
              <a:rPr lang="en-US" altLang="zh-CN" sz="2400" b="1" dirty="0" smtClean="0">
                <a:solidFill>
                  <a:srgbClr val="000000"/>
                </a:solidFill>
                <a:latin typeface="FrutigerLTStd-Bold"/>
              </a:rPr>
              <a:t>the </a:t>
            </a:r>
            <a:r>
              <a:rPr lang="en-US" altLang="zh-CN" sz="2400" b="1" i="1" dirty="0" smtClean="0">
                <a:solidFill>
                  <a:srgbClr val="000000"/>
                </a:solidFill>
                <a:latin typeface="FrutigerLTStd-BoldItalic"/>
              </a:rPr>
              <a:t>RASSF1A </a:t>
            </a:r>
            <a:r>
              <a:rPr lang="en-US" altLang="zh-CN" sz="2400" b="1" dirty="0">
                <a:solidFill>
                  <a:srgbClr val="000000"/>
                </a:solidFill>
                <a:latin typeface="FrutigerLTStd-Bold"/>
              </a:rPr>
              <a:t>promoter</a:t>
            </a:r>
            <a:endParaRPr lang="zh-CN" altLang="en-US" sz="2400" dirty="0"/>
          </a:p>
        </p:txBody>
      </p:sp>
      <p:sp>
        <p:nvSpPr>
          <p:cNvPr id="4" name="Rectangle 3"/>
          <p:cNvSpPr/>
          <p:nvPr/>
        </p:nvSpPr>
        <p:spPr>
          <a:xfrm>
            <a:off x="8170164" y="5104412"/>
            <a:ext cx="3361944" cy="923330"/>
          </a:xfrm>
          <a:prstGeom prst="rect">
            <a:avLst/>
          </a:prstGeom>
        </p:spPr>
        <p:txBody>
          <a:bodyPr wrap="square">
            <a:spAutoFit/>
          </a:bodyPr>
          <a:lstStyle/>
          <a:p>
            <a:r>
              <a:rPr lang="en-US" altLang="zh-CN" dirty="0"/>
              <a:t>RASSF1A tumor suppressor blocks cell cycle progression and inhibits </a:t>
            </a:r>
            <a:r>
              <a:rPr lang="en-US" altLang="zh-CN" dirty="0" err="1"/>
              <a:t>cyclin</a:t>
            </a:r>
            <a:r>
              <a:rPr lang="en-US" altLang="zh-CN" dirty="0"/>
              <a:t> D1 accumulation</a:t>
            </a:r>
            <a:endParaRPr lang="zh-CN" altLang="en-US" dirty="0"/>
          </a:p>
        </p:txBody>
      </p:sp>
    </p:spTree>
    <p:extLst>
      <p:ext uri="{BB962C8B-B14F-4D97-AF65-F5344CB8AC3E}">
        <p14:creationId xmlns:p14="http://schemas.microsoft.com/office/powerpoint/2010/main" val="40065367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1684" y="2647295"/>
            <a:ext cx="8958072"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7.1 Cell fusion experiments indicate that the </a:t>
            </a:r>
            <a:r>
              <a:rPr lang="en-US" altLang="zh-CN" sz="2800" dirty="0" smtClean="0">
                <a:solidFill>
                  <a:srgbClr val="1271FF"/>
                </a:solidFill>
                <a:latin typeface="ACaslonPro-Regular"/>
              </a:rPr>
              <a:t>cancer phenotype </a:t>
            </a:r>
            <a:r>
              <a:rPr lang="en-US" altLang="zh-CN" sz="2800" dirty="0">
                <a:solidFill>
                  <a:srgbClr val="1271FF"/>
                </a:solidFill>
                <a:latin typeface="ACaslonPro-Regular"/>
              </a:rPr>
              <a:t>is recessive</a:t>
            </a:r>
            <a:endParaRPr lang="zh-CN" altLang="en-US" sz="2800" dirty="0"/>
          </a:p>
        </p:txBody>
      </p:sp>
    </p:spTree>
    <p:extLst>
      <p:ext uri="{BB962C8B-B14F-4D97-AF65-F5344CB8AC3E}">
        <p14:creationId xmlns:p14="http://schemas.microsoft.com/office/powerpoint/2010/main" val="212555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descr="table_07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196" y="182880"/>
            <a:ext cx="7523546" cy="645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26903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descr="figure_07_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2517" y="1603438"/>
            <a:ext cx="8531225" cy="2547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57199" y="4561713"/>
            <a:ext cx="11356847" cy="1754326"/>
          </a:xfrm>
          <a:prstGeom prst="rect">
            <a:avLst/>
          </a:prstGeom>
        </p:spPr>
        <p:txBody>
          <a:bodyPr wrap="square">
            <a:spAutoFit/>
          </a:bodyPr>
          <a:lstStyle/>
          <a:p>
            <a:r>
              <a:rPr lang="en-US" altLang="zh-CN" dirty="0">
                <a:latin typeface="FrutigerLTStd-Light"/>
              </a:rPr>
              <a:t>(A) </a:t>
            </a:r>
            <a:r>
              <a:rPr lang="en-US" altLang="zh-CN" dirty="0" smtClean="0">
                <a:latin typeface="FrutigerLTStd-Light"/>
              </a:rPr>
              <a:t>In normal </a:t>
            </a:r>
            <a:r>
              <a:rPr lang="en-US" altLang="zh-CN" dirty="0">
                <a:latin typeface="FrutigerLTStd-Light"/>
              </a:rPr>
              <a:t>colonic tissue, the enzyme </a:t>
            </a:r>
            <a:r>
              <a:rPr lang="en-US" altLang="zh-CN" dirty="0" smtClean="0">
                <a:latin typeface="FrutigerLTStd-Light"/>
              </a:rPr>
              <a:t>is hardly expressed.</a:t>
            </a:r>
          </a:p>
          <a:p>
            <a:r>
              <a:rPr lang="en-US" altLang="zh-CN" dirty="0" smtClean="0">
                <a:latin typeface="FrutigerLTStd-Light"/>
              </a:rPr>
              <a:t>(B</a:t>
            </a:r>
            <a:r>
              <a:rPr lang="en-US" altLang="zh-CN" dirty="0">
                <a:latin typeface="FrutigerLTStd-Light"/>
              </a:rPr>
              <a:t>) In this well-differentiated, </a:t>
            </a:r>
            <a:r>
              <a:rPr lang="en-US" altLang="zh-CN" dirty="0" smtClean="0">
                <a:latin typeface="FrutigerLTStd-Light"/>
              </a:rPr>
              <a:t>less aggressive </a:t>
            </a:r>
            <a:r>
              <a:rPr lang="en-US" altLang="zh-CN" dirty="0">
                <a:latin typeface="FrutigerLTStd-Light"/>
              </a:rPr>
              <a:t>adenocarcinoma, </a:t>
            </a:r>
            <a:r>
              <a:rPr lang="en-US" altLang="zh-CN" dirty="0" smtClean="0">
                <a:latin typeface="FrutigerLTStd-Light"/>
              </a:rPr>
              <a:t>DNMT3B is </a:t>
            </a:r>
            <a:r>
              <a:rPr lang="en-US" altLang="zh-CN" dirty="0">
                <a:latin typeface="FrutigerLTStd-Light"/>
              </a:rPr>
              <a:t>expressed strongly in the nuclei </a:t>
            </a:r>
            <a:r>
              <a:rPr lang="en-US" altLang="zh-CN" dirty="0" smtClean="0">
                <a:latin typeface="FrutigerLTStd-Light"/>
              </a:rPr>
              <a:t>of carcinoma </a:t>
            </a:r>
            <a:r>
              <a:rPr lang="en-US" altLang="zh-CN" dirty="0">
                <a:latin typeface="FrutigerLTStd-Light"/>
              </a:rPr>
              <a:t>cells, </a:t>
            </a:r>
            <a:r>
              <a:rPr lang="en-US" altLang="zh-CN" dirty="0" smtClean="0">
                <a:latin typeface="FrutigerLTStd-Light"/>
              </a:rPr>
              <a:t>which are located away from the </a:t>
            </a:r>
            <a:r>
              <a:rPr lang="en-US" altLang="zh-CN" dirty="0" err="1" smtClean="0">
                <a:latin typeface="FrutigerLTStd-Light"/>
              </a:rPr>
              <a:t>lumina</a:t>
            </a:r>
            <a:r>
              <a:rPr lang="en-US" altLang="zh-CN" dirty="0" smtClean="0">
                <a:latin typeface="FrutigerLTStd-Light"/>
              </a:rPr>
              <a:t> of </a:t>
            </a:r>
            <a:r>
              <a:rPr lang="en-US" altLang="zh-CN" dirty="0" err="1" smtClean="0">
                <a:latin typeface="FrutigerLTStd-Light"/>
              </a:rPr>
              <a:t>acini</a:t>
            </a:r>
            <a:r>
              <a:rPr lang="en-US" altLang="zh-CN" dirty="0" smtClean="0">
                <a:latin typeface="FrutigerLTStd-Light"/>
              </a:rPr>
              <a:t> (open spaces; </a:t>
            </a:r>
            <a:r>
              <a:rPr lang="en-US" altLang="zh-CN" i="1" dirty="0" smtClean="0">
                <a:latin typeface="FrutigerLTStd-LightItalic"/>
              </a:rPr>
              <a:t>clear</a:t>
            </a:r>
            <a:r>
              <a:rPr lang="en-US" altLang="zh-CN" dirty="0" smtClean="0">
                <a:latin typeface="FrutigerLTStd-Light"/>
              </a:rPr>
              <a:t>) formed by the carcinoma cells, while the </a:t>
            </a:r>
            <a:r>
              <a:rPr lang="en-US" altLang="zh-CN" dirty="0" err="1" smtClean="0">
                <a:latin typeface="FrutigerLTStd-Light"/>
              </a:rPr>
              <a:t>mucin</a:t>
            </a:r>
            <a:r>
              <a:rPr lang="en-US" altLang="zh-CN" dirty="0" smtClean="0">
                <a:latin typeface="FrutigerLTStd-Light"/>
              </a:rPr>
              <a:t>-containing </a:t>
            </a:r>
            <a:r>
              <a:rPr lang="en-US" altLang="zh-CN" dirty="0" err="1" smtClean="0">
                <a:latin typeface="FrutigerLTStd-Light"/>
              </a:rPr>
              <a:t>cytoplasms</a:t>
            </a:r>
            <a:r>
              <a:rPr lang="en-US" altLang="zh-CN" dirty="0" smtClean="0">
                <a:latin typeface="FrutigerLTStd-Light"/>
              </a:rPr>
              <a:t> are located apically. </a:t>
            </a:r>
          </a:p>
          <a:p>
            <a:r>
              <a:rPr lang="en-US" altLang="zh-CN" dirty="0" smtClean="0">
                <a:latin typeface="FrutigerLTStd-Light"/>
              </a:rPr>
              <a:t>(</a:t>
            </a:r>
            <a:r>
              <a:rPr lang="en-US" altLang="zh-CN" dirty="0">
                <a:latin typeface="FrutigerLTStd-Light"/>
              </a:rPr>
              <a:t>C) </a:t>
            </a:r>
            <a:r>
              <a:rPr lang="en-US" altLang="zh-CN" dirty="0" smtClean="0">
                <a:latin typeface="FrutigerLTStd-Light"/>
              </a:rPr>
              <a:t>In a </a:t>
            </a:r>
            <a:r>
              <a:rPr lang="en-US" altLang="zh-CN" dirty="0">
                <a:latin typeface="FrutigerLTStd-Light"/>
              </a:rPr>
              <a:t>less differentiated, more </a:t>
            </a:r>
            <a:r>
              <a:rPr lang="en-US" altLang="zh-CN" dirty="0" smtClean="0">
                <a:latin typeface="FrutigerLTStd-Light"/>
              </a:rPr>
              <a:t>aggressive colon </a:t>
            </a:r>
            <a:r>
              <a:rPr lang="en-US" altLang="zh-CN" dirty="0">
                <a:latin typeface="FrutigerLTStd-Light"/>
              </a:rPr>
              <a:t>carcinoma, DNMT3B is </a:t>
            </a:r>
            <a:r>
              <a:rPr lang="en-US" altLang="zh-CN" dirty="0" smtClean="0">
                <a:latin typeface="FrutigerLTStd-Light"/>
              </a:rPr>
              <a:t>intensely expressed </a:t>
            </a:r>
            <a:r>
              <a:rPr lang="en-US" altLang="zh-CN" dirty="0">
                <a:latin typeface="FrutigerLTStd-Light"/>
              </a:rPr>
              <a:t>in the nuclei of all </a:t>
            </a:r>
            <a:r>
              <a:rPr lang="en-US" altLang="zh-CN" dirty="0" smtClean="0">
                <a:latin typeface="FrutigerLTStd-Light"/>
              </a:rPr>
              <a:t>the carcinoma </a:t>
            </a:r>
            <a:r>
              <a:rPr lang="en-US" altLang="zh-CN" dirty="0">
                <a:latin typeface="FrutigerLTStd-Light"/>
              </a:rPr>
              <a:t>cells, which no longer </a:t>
            </a:r>
            <a:r>
              <a:rPr lang="en-US" altLang="zh-CN" dirty="0" smtClean="0">
                <a:latin typeface="FrutigerLTStd-Light"/>
              </a:rPr>
              <a:t>exhibit the </a:t>
            </a:r>
            <a:r>
              <a:rPr lang="en-US" altLang="zh-CN" dirty="0">
                <a:latin typeface="FrutigerLTStd-Light"/>
              </a:rPr>
              <a:t>apically localized </a:t>
            </a:r>
            <a:r>
              <a:rPr lang="en-US" altLang="zh-CN" dirty="0" err="1">
                <a:latin typeface="FrutigerLTStd-Light"/>
              </a:rPr>
              <a:t>mucin</a:t>
            </a:r>
            <a:r>
              <a:rPr lang="en-US" altLang="zh-CN" dirty="0">
                <a:latin typeface="FrutigerLTStd-Light"/>
              </a:rPr>
              <a:t>.</a:t>
            </a:r>
            <a:endParaRPr lang="zh-CN" altLang="en-US" dirty="0"/>
          </a:p>
        </p:txBody>
      </p:sp>
      <p:sp>
        <p:nvSpPr>
          <p:cNvPr id="4" name="Rectangle 3"/>
          <p:cNvSpPr/>
          <p:nvPr/>
        </p:nvSpPr>
        <p:spPr>
          <a:xfrm>
            <a:off x="960119" y="347388"/>
            <a:ext cx="10351008" cy="461665"/>
          </a:xfrm>
          <a:prstGeom prst="rect">
            <a:avLst/>
          </a:prstGeom>
        </p:spPr>
        <p:txBody>
          <a:bodyPr wrap="square">
            <a:spAutoFit/>
          </a:bodyPr>
          <a:lstStyle/>
          <a:p>
            <a:r>
              <a:rPr lang="en-US" altLang="zh-CN" sz="2400" b="1" dirty="0">
                <a:solidFill>
                  <a:srgbClr val="1271FF"/>
                </a:solidFill>
                <a:latin typeface="FrutigerLTStd-Bold"/>
              </a:rPr>
              <a:t>Figure 7.16 </a:t>
            </a:r>
            <a:r>
              <a:rPr lang="en-US" altLang="zh-CN" sz="2400" b="1" dirty="0">
                <a:solidFill>
                  <a:srgbClr val="000000"/>
                </a:solidFill>
                <a:latin typeface="FrutigerLTStd-Bold"/>
              </a:rPr>
              <a:t>Expression of </a:t>
            </a:r>
            <a:r>
              <a:rPr lang="en-US" altLang="zh-CN" sz="2400" b="1" dirty="0" smtClean="0">
                <a:solidFill>
                  <a:srgbClr val="000000"/>
                </a:solidFill>
                <a:latin typeface="FrutigerLTStd-Bold"/>
              </a:rPr>
              <a:t>the </a:t>
            </a:r>
            <a:r>
              <a:rPr lang="it-IT" altLang="zh-CN" sz="2400" b="1" dirty="0" smtClean="0">
                <a:solidFill>
                  <a:srgbClr val="000000"/>
                </a:solidFill>
                <a:latin typeface="FrutigerLTStd-Bold"/>
              </a:rPr>
              <a:t>DNMT3B </a:t>
            </a:r>
            <a:r>
              <a:rPr lang="it-IT" altLang="zh-CN" sz="2400" b="1" dirty="0">
                <a:solidFill>
                  <a:srgbClr val="000000"/>
                </a:solidFill>
                <a:latin typeface="FrutigerLTStd-Bold"/>
              </a:rPr>
              <a:t>enzyme in colon carcinomas</a:t>
            </a:r>
            <a:endParaRPr lang="zh-CN" altLang="en-US" sz="2400" dirty="0"/>
          </a:p>
        </p:txBody>
      </p:sp>
    </p:spTree>
    <p:extLst>
      <p:ext uri="{BB962C8B-B14F-4D97-AF65-F5344CB8AC3E}">
        <p14:creationId xmlns:p14="http://schemas.microsoft.com/office/powerpoint/2010/main" val="23082837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descr="figure_07_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3344" y="1627724"/>
            <a:ext cx="8494713" cy="381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66032" y="330631"/>
            <a:ext cx="10689336" cy="461665"/>
          </a:xfrm>
          <a:prstGeom prst="rect">
            <a:avLst/>
          </a:prstGeom>
        </p:spPr>
        <p:txBody>
          <a:bodyPr wrap="square">
            <a:spAutoFit/>
          </a:bodyPr>
          <a:lstStyle/>
          <a:p>
            <a:r>
              <a:rPr lang="en-US" altLang="zh-CN" sz="2400" b="1" dirty="0">
                <a:solidFill>
                  <a:srgbClr val="1271FF"/>
                </a:solidFill>
                <a:latin typeface="FrutigerLTStd-Bold"/>
              </a:rPr>
              <a:t>Figure 7.18 </a:t>
            </a:r>
            <a:r>
              <a:rPr lang="en-US" altLang="zh-CN" sz="2400" b="1" dirty="0">
                <a:solidFill>
                  <a:srgbClr val="000000"/>
                </a:solidFill>
                <a:latin typeface="FrutigerLTStd-Bold"/>
              </a:rPr>
              <a:t>Methylation of </a:t>
            </a:r>
            <a:r>
              <a:rPr lang="en-US" altLang="zh-CN" sz="2400" b="1" dirty="0" smtClean="0">
                <a:solidFill>
                  <a:srgbClr val="000000"/>
                </a:solidFill>
                <a:latin typeface="FrutigerLTStd-Bold"/>
              </a:rPr>
              <a:t>multiple genes </a:t>
            </a:r>
            <a:r>
              <a:rPr lang="en-US" altLang="zh-CN" sz="2400" b="1" dirty="0">
                <a:solidFill>
                  <a:srgbClr val="000000"/>
                </a:solidFill>
                <a:latin typeface="FrutigerLTStd-Bold"/>
              </a:rPr>
              <a:t>within tumor cell genomes</a:t>
            </a:r>
            <a:endParaRPr lang="zh-CN" altLang="en-US" sz="2400" dirty="0"/>
          </a:p>
        </p:txBody>
      </p:sp>
    </p:spTree>
    <p:extLst>
      <p:ext uri="{BB962C8B-B14F-4D97-AF65-F5344CB8AC3E}">
        <p14:creationId xmlns:p14="http://schemas.microsoft.com/office/powerpoint/2010/main" val="19311161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12264" y="445943"/>
            <a:ext cx="7792774" cy="584775"/>
          </a:xfrm>
          <a:prstGeom prst="rect">
            <a:avLst/>
          </a:prstGeom>
          <a:noFill/>
        </p:spPr>
        <p:txBody>
          <a:bodyPr wrap="none" rtlCol="0">
            <a:spAutoFit/>
          </a:bodyPr>
          <a:lstStyle/>
          <a:p>
            <a:r>
              <a:rPr lang="en-US" altLang="zh-CN" sz="3200" dirty="0" smtClean="0"/>
              <a:t>Genetic </a:t>
            </a:r>
            <a:r>
              <a:rPr lang="en-US" altLang="zh-CN" sz="3200" dirty="0"/>
              <a:t>causes for </a:t>
            </a:r>
            <a:r>
              <a:rPr lang="en-US" altLang="zh-CN" sz="3200" dirty="0" smtClean="0"/>
              <a:t>Familial cancer (</a:t>
            </a:r>
            <a:r>
              <a:rPr lang="zh-CN" altLang="en-US" sz="3200" dirty="0"/>
              <a:t>家族性癌</a:t>
            </a:r>
            <a:r>
              <a:rPr lang="en-US" altLang="zh-CN" sz="3200" dirty="0" smtClean="0"/>
              <a:t>)</a:t>
            </a:r>
            <a:endParaRPr lang="zh-CN" altLang="en-US" sz="3200" dirty="0"/>
          </a:p>
        </p:txBody>
      </p:sp>
      <p:sp>
        <p:nvSpPr>
          <p:cNvPr id="4" name="Rectangle 3"/>
          <p:cNvSpPr/>
          <p:nvPr/>
        </p:nvSpPr>
        <p:spPr>
          <a:xfrm>
            <a:off x="2601026" y="1662020"/>
            <a:ext cx="7827264" cy="3970318"/>
          </a:xfrm>
          <a:prstGeom prst="rect">
            <a:avLst/>
          </a:prstGeom>
        </p:spPr>
        <p:txBody>
          <a:bodyPr wrap="square">
            <a:spAutoFit/>
          </a:bodyPr>
          <a:lstStyle/>
          <a:p>
            <a:pPr>
              <a:lnSpc>
                <a:spcPct val="150000"/>
              </a:lnSpc>
            </a:pPr>
            <a:r>
              <a:rPr lang="en-US" altLang="zh-CN" sz="2400" b="1" dirty="0" smtClean="0">
                <a:solidFill>
                  <a:srgbClr val="FF0000"/>
                </a:solidFill>
              </a:rPr>
              <a:t>RB</a:t>
            </a:r>
            <a:r>
              <a:rPr lang="en-US" altLang="zh-CN" sz="2400" dirty="0" smtClean="0"/>
              <a:t>:   Retinoblastoma;</a:t>
            </a:r>
          </a:p>
          <a:p>
            <a:pPr>
              <a:lnSpc>
                <a:spcPct val="150000"/>
              </a:lnSpc>
            </a:pPr>
            <a:r>
              <a:rPr lang="en-US" altLang="zh-CN" sz="2400" b="1" dirty="0" smtClean="0">
                <a:solidFill>
                  <a:srgbClr val="FF0000"/>
                </a:solidFill>
              </a:rPr>
              <a:t>NF1</a:t>
            </a:r>
            <a:r>
              <a:rPr lang="en-US" altLang="zh-CN" sz="2400" dirty="0"/>
              <a:t>:    </a:t>
            </a:r>
            <a:r>
              <a:rPr lang="en-US" altLang="zh-CN" sz="2400" dirty="0" smtClean="0"/>
              <a:t>neurofibromatosis (</a:t>
            </a:r>
            <a:r>
              <a:rPr lang="zh-CN" altLang="en-US" sz="2400" dirty="0"/>
              <a:t>神经纤维瘤病</a:t>
            </a:r>
            <a:r>
              <a:rPr lang="en-US" altLang="zh-CN" sz="2400" dirty="0" smtClean="0"/>
              <a:t>)</a:t>
            </a:r>
          </a:p>
          <a:p>
            <a:pPr>
              <a:lnSpc>
                <a:spcPct val="150000"/>
              </a:lnSpc>
            </a:pPr>
            <a:r>
              <a:rPr lang="en-US" altLang="zh-CN" sz="2400" b="1" dirty="0" smtClean="0">
                <a:solidFill>
                  <a:srgbClr val="FF0000"/>
                </a:solidFill>
              </a:rPr>
              <a:t>TP53</a:t>
            </a:r>
            <a:r>
              <a:rPr lang="en-US" altLang="zh-CN" sz="2400" dirty="0"/>
              <a:t>:   Li-</a:t>
            </a:r>
            <a:r>
              <a:rPr lang="en-US" altLang="zh-CN" sz="2400" dirty="0" err="1"/>
              <a:t>Fraumeni</a:t>
            </a:r>
            <a:r>
              <a:rPr lang="en-US" altLang="zh-CN" sz="2400" dirty="0"/>
              <a:t> </a:t>
            </a:r>
            <a:r>
              <a:rPr lang="en-US" altLang="zh-CN" sz="2400" dirty="0" smtClean="0"/>
              <a:t>syndrome;</a:t>
            </a:r>
          </a:p>
          <a:p>
            <a:pPr>
              <a:lnSpc>
                <a:spcPct val="150000"/>
              </a:lnSpc>
            </a:pPr>
            <a:r>
              <a:rPr lang="en-US" altLang="zh-CN" sz="2400" b="1" dirty="0" smtClean="0">
                <a:solidFill>
                  <a:srgbClr val="FF0000"/>
                </a:solidFill>
              </a:rPr>
              <a:t>PTEN</a:t>
            </a:r>
            <a:r>
              <a:rPr lang="en-US" altLang="zh-CN" sz="2400" dirty="0"/>
              <a:t>:   Cowden </a:t>
            </a:r>
            <a:r>
              <a:rPr lang="en-US" altLang="zh-CN" sz="2400" dirty="0" smtClean="0"/>
              <a:t>syndrome;</a:t>
            </a:r>
            <a:endParaRPr lang="en-US" altLang="zh-CN" sz="2400" dirty="0"/>
          </a:p>
          <a:p>
            <a:pPr>
              <a:lnSpc>
                <a:spcPct val="150000"/>
              </a:lnSpc>
            </a:pPr>
            <a:r>
              <a:rPr lang="en-US" altLang="zh-CN" sz="2400" b="1" dirty="0">
                <a:solidFill>
                  <a:srgbClr val="FF0000"/>
                </a:solidFill>
              </a:rPr>
              <a:t>APC</a:t>
            </a:r>
            <a:r>
              <a:rPr lang="en-US" altLang="zh-CN" sz="2400" dirty="0"/>
              <a:t>:   Familial </a:t>
            </a:r>
            <a:r>
              <a:rPr lang="en-US" altLang="zh-CN" sz="2400" dirty="0" smtClean="0"/>
              <a:t>adenomatous polyposis;</a:t>
            </a:r>
            <a:endParaRPr lang="en-US" altLang="zh-CN" sz="2400" dirty="0"/>
          </a:p>
          <a:p>
            <a:pPr>
              <a:lnSpc>
                <a:spcPct val="150000"/>
              </a:lnSpc>
            </a:pPr>
            <a:r>
              <a:rPr lang="en-US" altLang="zh-CN" sz="2400" b="1" dirty="0" smtClean="0">
                <a:solidFill>
                  <a:srgbClr val="FF0000"/>
                </a:solidFill>
              </a:rPr>
              <a:t>VHL</a:t>
            </a:r>
            <a:r>
              <a:rPr lang="en-US" altLang="zh-CN" sz="2400" dirty="0"/>
              <a:t>:   Von </a:t>
            </a:r>
            <a:r>
              <a:rPr lang="en-US" altLang="zh-CN" sz="2400" dirty="0" err="1"/>
              <a:t>Hippel</a:t>
            </a:r>
            <a:r>
              <a:rPr lang="en-US" altLang="zh-CN" sz="2400" dirty="0"/>
              <a:t>–</a:t>
            </a:r>
            <a:r>
              <a:rPr lang="en-US" altLang="zh-CN" sz="2400" dirty="0" err="1"/>
              <a:t>Lindau</a:t>
            </a:r>
            <a:r>
              <a:rPr lang="en-US" altLang="zh-CN" sz="2400" dirty="0"/>
              <a:t> </a:t>
            </a:r>
            <a:r>
              <a:rPr lang="en-US" altLang="zh-CN" sz="2400" dirty="0" smtClean="0"/>
              <a:t>syndrome;</a:t>
            </a:r>
          </a:p>
          <a:p>
            <a:pPr>
              <a:lnSpc>
                <a:spcPct val="150000"/>
              </a:lnSpc>
            </a:pPr>
            <a:r>
              <a:rPr lang="en-US" altLang="zh-CN" sz="2400" b="1" dirty="0">
                <a:solidFill>
                  <a:srgbClr val="FF0000"/>
                </a:solidFill>
              </a:rPr>
              <a:t>BRCA1</a:t>
            </a:r>
            <a:r>
              <a:rPr lang="en-US" altLang="zh-CN" sz="2400" dirty="0"/>
              <a:t>:   hereditary breast-ovarian cancer syndrome</a:t>
            </a:r>
            <a:endParaRPr lang="zh-CN" altLang="en-US" sz="2400" dirty="0"/>
          </a:p>
        </p:txBody>
      </p:sp>
      <p:sp>
        <p:nvSpPr>
          <p:cNvPr id="5" name="TextBox 4"/>
          <p:cNvSpPr txBox="1"/>
          <p:nvPr/>
        </p:nvSpPr>
        <p:spPr>
          <a:xfrm>
            <a:off x="1799133" y="6263640"/>
            <a:ext cx="8629157" cy="461665"/>
          </a:xfrm>
          <a:prstGeom prst="rect">
            <a:avLst/>
          </a:prstGeom>
          <a:noFill/>
        </p:spPr>
        <p:txBody>
          <a:bodyPr wrap="none" rtlCol="0">
            <a:spAutoFit/>
          </a:bodyPr>
          <a:lstStyle/>
          <a:p>
            <a:r>
              <a:rPr lang="en-US" altLang="zh-CN" sz="2400" dirty="0" smtClean="0">
                <a:solidFill>
                  <a:srgbClr val="FF0000"/>
                </a:solidFill>
              </a:rPr>
              <a:t>Why proto-oncogene alteration is rarely involved in </a:t>
            </a:r>
            <a:r>
              <a:rPr lang="en-US" altLang="zh-CN" sz="2400" dirty="0">
                <a:solidFill>
                  <a:srgbClr val="FF0000"/>
                </a:solidFill>
              </a:rPr>
              <a:t>Familial </a:t>
            </a:r>
            <a:r>
              <a:rPr lang="en-US" altLang="zh-CN" sz="2400" dirty="0" smtClean="0">
                <a:solidFill>
                  <a:srgbClr val="FF0000"/>
                </a:solidFill>
              </a:rPr>
              <a:t>cancer? </a:t>
            </a:r>
            <a:endParaRPr lang="zh-CN" altLang="en-US" sz="2400" dirty="0">
              <a:solidFill>
                <a:srgbClr val="FF0000"/>
              </a:solidFill>
            </a:endParaRPr>
          </a:p>
        </p:txBody>
      </p:sp>
    </p:spTree>
    <p:extLst>
      <p:ext uri="{BB962C8B-B14F-4D97-AF65-F5344CB8AC3E}">
        <p14:creationId xmlns:p14="http://schemas.microsoft.com/office/powerpoint/2010/main" val="20829004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5024" y="535031"/>
            <a:ext cx="9500616" cy="1077218"/>
          </a:xfrm>
          <a:prstGeom prst="rect">
            <a:avLst/>
          </a:prstGeom>
        </p:spPr>
        <p:txBody>
          <a:bodyPr wrap="square">
            <a:spAutoFit/>
          </a:bodyPr>
          <a:lstStyle/>
          <a:p>
            <a:pPr algn="ctr"/>
            <a:r>
              <a:rPr lang="en-US" altLang="zh-CN" sz="3200" dirty="0">
                <a:solidFill>
                  <a:srgbClr val="1271FF"/>
                </a:solidFill>
                <a:latin typeface="ACaslonPro-Regular"/>
              </a:rPr>
              <a:t>7.10 The NF1 protein acts as a negative regulator of </a:t>
            </a:r>
            <a:r>
              <a:rPr lang="en-US" altLang="zh-CN" sz="3200" dirty="0" err="1" smtClean="0">
                <a:solidFill>
                  <a:srgbClr val="1271FF"/>
                </a:solidFill>
                <a:latin typeface="ACaslonPro-Regular"/>
              </a:rPr>
              <a:t>Ras</a:t>
            </a:r>
            <a:r>
              <a:rPr lang="en-US" altLang="zh-CN" sz="3200" dirty="0" smtClean="0">
                <a:solidFill>
                  <a:srgbClr val="1271FF"/>
                </a:solidFill>
                <a:latin typeface="ACaslonPro-Regular"/>
              </a:rPr>
              <a:t> signaling</a:t>
            </a:r>
            <a:endParaRPr lang="zh-CN" altLang="en-US" sz="3200" dirty="0"/>
          </a:p>
        </p:txBody>
      </p:sp>
      <p:sp>
        <p:nvSpPr>
          <p:cNvPr id="4" name="Rectangle 3"/>
          <p:cNvSpPr/>
          <p:nvPr/>
        </p:nvSpPr>
        <p:spPr>
          <a:xfrm>
            <a:off x="1045464" y="2637338"/>
            <a:ext cx="10283952" cy="2246769"/>
          </a:xfrm>
          <a:prstGeom prst="rect">
            <a:avLst/>
          </a:prstGeom>
        </p:spPr>
        <p:txBody>
          <a:bodyPr wrap="square">
            <a:spAutoFit/>
          </a:bodyPr>
          <a:lstStyle/>
          <a:p>
            <a:r>
              <a:rPr lang="en-US" altLang="zh-CN" sz="2000" dirty="0">
                <a:latin typeface="UtopiaStd-Regular"/>
              </a:rPr>
              <a:t>The disease of </a:t>
            </a:r>
            <a:r>
              <a:rPr lang="en-US" altLang="zh-CN" sz="2000" dirty="0" smtClean="0">
                <a:latin typeface="UtopiaStd-Regular"/>
              </a:rPr>
              <a:t>neurofibromatosis(</a:t>
            </a:r>
            <a:r>
              <a:rPr lang="zh-CN" altLang="en-US" sz="2000" dirty="0"/>
              <a:t>神经纤维瘤</a:t>
            </a:r>
            <a:r>
              <a:rPr lang="en-US" altLang="zh-CN" sz="2000" dirty="0" smtClean="0">
                <a:latin typeface="UtopiaStd-Regular"/>
              </a:rPr>
              <a:t>) </a:t>
            </a:r>
            <a:r>
              <a:rPr lang="en-US" altLang="zh-CN" sz="2000" dirty="0">
                <a:latin typeface="UtopiaStd-Regular"/>
              </a:rPr>
              <a:t>was first described by Friedrich von </a:t>
            </a:r>
            <a:r>
              <a:rPr lang="en-US" altLang="zh-CN" sz="2000" dirty="0" smtClean="0">
                <a:latin typeface="UtopiaStd-Regular"/>
              </a:rPr>
              <a:t>Recklinghausen in </a:t>
            </a:r>
            <a:r>
              <a:rPr lang="en-US" altLang="zh-CN" sz="2000" dirty="0">
                <a:latin typeface="UtopiaStd-Regular"/>
              </a:rPr>
              <a:t>1862. We now know that </a:t>
            </a:r>
            <a:r>
              <a:rPr lang="en-US" altLang="zh-CN" sz="2000" u="sng" dirty="0">
                <a:latin typeface="UtopiaStd-Regular"/>
              </a:rPr>
              <a:t>neurofibromatosis type 1 </a:t>
            </a:r>
            <a:r>
              <a:rPr lang="en-US" altLang="zh-CN" sz="2000" u="sng" dirty="0" smtClean="0">
                <a:latin typeface="UtopiaStd-Regular"/>
              </a:rPr>
              <a:t>is </a:t>
            </a:r>
            <a:r>
              <a:rPr lang="en-US" altLang="zh-CN" sz="2000" u="sng" dirty="0">
                <a:latin typeface="UtopiaStd-Regular"/>
              </a:rPr>
              <a:t>a relatively common familial cancer syndrome, </a:t>
            </a:r>
            <a:r>
              <a:rPr lang="en-US" altLang="zh-CN" sz="2000" u="sng" dirty="0" smtClean="0">
                <a:latin typeface="UtopiaStd-Regular"/>
              </a:rPr>
              <a:t>with 1 </a:t>
            </a:r>
            <a:r>
              <a:rPr lang="en-US" altLang="zh-CN" sz="2000" u="sng" dirty="0">
                <a:latin typeface="UtopiaStd-Regular"/>
              </a:rPr>
              <a:t>in 3500 individuals</a:t>
            </a:r>
            <a:r>
              <a:rPr lang="en-US" altLang="zh-CN" sz="2000" dirty="0">
                <a:latin typeface="UtopiaStd-Regular"/>
              </a:rPr>
              <a:t> affected on average worldwide. The primary feature of this </a:t>
            </a:r>
            <a:r>
              <a:rPr lang="en-US" altLang="zh-CN" sz="2000" dirty="0" smtClean="0">
                <a:latin typeface="UtopiaStd-Regular"/>
              </a:rPr>
              <a:t>disease is </a:t>
            </a:r>
            <a:r>
              <a:rPr lang="en-US" altLang="zh-CN" sz="2000" dirty="0">
                <a:latin typeface="UtopiaStd-Regular"/>
              </a:rPr>
              <a:t>the development of </a:t>
            </a:r>
            <a:r>
              <a:rPr lang="en-US" altLang="zh-CN" sz="2000" u="sng" dirty="0">
                <a:latin typeface="UtopiaStd-Regular"/>
              </a:rPr>
              <a:t>benign tumors of the cell sheaths around nerves in </a:t>
            </a:r>
            <a:r>
              <a:rPr lang="en-US" altLang="zh-CN" sz="2000" u="sng" dirty="0" smtClean="0">
                <a:latin typeface="UtopiaStd-Regular"/>
              </a:rPr>
              <a:t>the peripheral </a:t>
            </a:r>
            <a:r>
              <a:rPr lang="en-US" altLang="zh-CN" sz="2000" u="sng" dirty="0">
                <a:latin typeface="UtopiaStd-Regular"/>
              </a:rPr>
              <a:t>nervous system</a:t>
            </a:r>
            <a:r>
              <a:rPr lang="en-US" altLang="zh-CN" sz="2000" dirty="0">
                <a:latin typeface="UtopiaStd-Regular"/>
              </a:rPr>
              <a:t>. On occasion, a subclass of these </a:t>
            </a:r>
            <a:r>
              <a:rPr lang="en-US" altLang="zh-CN" sz="2000" b="1" dirty="0" err="1">
                <a:latin typeface="UtopiaStd-Bold"/>
              </a:rPr>
              <a:t>neurofibromas</a:t>
            </a:r>
            <a:r>
              <a:rPr lang="en-US" altLang="zh-CN" sz="2000" dirty="0">
                <a:latin typeface="UtopiaStd-Regular"/>
              </a:rPr>
              <a:t>, </a:t>
            </a:r>
            <a:r>
              <a:rPr lang="en-US" altLang="zh-CN" sz="2000" dirty="0" smtClean="0">
                <a:latin typeface="UtopiaStd-Regular"/>
              </a:rPr>
              <a:t>labeled </a:t>
            </a:r>
            <a:r>
              <a:rPr lang="en-US" altLang="zh-CN" sz="2000" dirty="0" err="1" smtClean="0">
                <a:latin typeface="UtopiaStd-Regular"/>
              </a:rPr>
              <a:t>plexiform</a:t>
            </a:r>
            <a:r>
              <a:rPr lang="en-US" altLang="zh-CN" sz="2000" dirty="0">
                <a:latin typeface="UtopiaStd-Regular"/>
              </a:rPr>
              <a:t>, progress to malignant tumors termed </a:t>
            </a:r>
            <a:r>
              <a:rPr lang="en-US" altLang="zh-CN" sz="2000" b="1" dirty="0" err="1">
                <a:latin typeface="UtopiaStd-Bold"/>
              </a:rPr>
              <a:t>neurofibrosarcomas</a:t>
            </a:r>
            <a:r>
              <a:rPr lang="en-US" altLang="zh-CN" sz="2000" dirty="0" smtClean="0">
                <a:latin typeface="UtopiaStd-Regular"/>
              </a:rPr>
              <a:t>. </a:t>
            </a:r>
            <a:endParaRPr lang="zh-CN" altLang="en-US" sz="2000" dirty="0"/>
          </a:p>
        </p:txBody>
      </p:sp>
    </p:spTree>
    <p:extLst>
      <p:ext uri="{BB962C8B-B14F-4D97-AF65-F5344CB8AC3E}">
        <p14:creationId xmlns:p14="http://schemas.microsoft.com/office/powerpoint/2010/main" val="3523990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figure_07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37" y="1179576"/>
            <a:ext cx="5672266" cy="5449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947338" y="217670"/>
            <a:ext cx="6181500" cy="584775"/>
          </a:xfrm>
          <a:prstGeom prst="rect">
            <a:avLst/>
          </a:prstGeom>
        </p:spPr>
        <p:txBody>
          <a:bodyPr wrap="none">
            <a:spAutoFit/>
          </a:bodyPr>
          <a:lstStyle/>
          <a:p>
            <a:r>
              <a:rPr lang="en-US" altLang="zh-CN" sz="3200" b="1" dirty="0">
                <a:solidFill>
                  <a:srgbClr val="1271FF"/>
                </a:solidFill>
                <a:latin typeface="FrutigerLTStd-Bold"/>
              </a:rPr>
              <a:t>Figure 7.19 </a:t>
            </a:r>
            <a:r>
              <a:rPr lang="en-US" altLang="zh-CN" sz="3200" b="1" dirty="0">
                <a:solidFill>
                  <a:srgbClr val="000000"/>
                </a:solidFill>
                <a:latin typeface="FrutigerLTStd-Bold"/>
              </a:rPr>
              <a:t>Neurofibromatosis</a:t>
            </a:r>
            <a:endParaRPr lang="zh-CN" altLang="en-US" sz="3200" dirty="0"/>
          </a:p>
        </p:txBody>
      </p:sp>
      <p:sp>
        <p:nvSpPr>
          <p:cNvPr id="2" name="Rectangle 1"/>
          <p:cNvSpPr/>
          <p:nvPr/>
        </p:nvSpPr>
        <p:spPr>
          <a:xfrm>
            <a:off x="6038088" y="1503831"/>
            <a:ext cx="5894832" cy="4801314"/>
          </a:xfrm>
          <a:prstGeom prst="rect">
            <a:avLst/>
          </a:prstGeom>
        </p:spPr>
        <p:txBody>
          <a:bodyPr wrap="square">
            <a:spAutoFit/>
          </a:bodyPr>
          <a:lstStyle/>
          <a:p>
            <a:r>
              <a:rPr lang="en-US" altLang="zh-CN" u="sng" dirty="0">
                <a:latin typeface="FrutigerLTStd-Light"/>
              </a:rPr>
              <a:t>Neurofibromatosis type 1 is considered </a:t>
            </a:r>
            <a:r>
              <a:rPr lang="en-US" altLang="zh-CN" u="sng" dirty="0" smtClean="0">
                <a:latin typeface="FrutigerLTStd-Light"/>
              </a:rPr>
              <a:t>a </a:t>
            </a:r>
            <a:r>
              <a:rPr lang="en-US" altLang="zh-CN" i="1" u="sng" dirty="0" smtClean="0">
                <a:latin typeface="FrutigerLTStd-LightItalic"/>
              </a:rPr>
              <a:t>syndrome </a:t>
            </a:r>
            <a:r>
              <a:rPr lang="en-US" altLang="zh-CN" u="sng" dirty="0">
                <a:latin typeface="FrutigerLTStd-Light"/>
              </a:rPr>
              <a:t>because a number of </a:t>
            </a:r>
            <a:r>
              <a:rPr lang="en-US" altLang="zh-CN" u="sng" dirty="0" smtClean="0">
                <a:latin typeface="FrutigerLTStd-Light"/>
              </a:rPr>
              <a:t>distinct conditions </a:t>
            </a:r>
            <a:r>
              <a:rPr lang="en-US" altLang="zh-CN" u="sng" dirty="0">
                <a:latin typeface="FrutigerLTStd-Light"/>
              </a:rPr>
              <a:t>are associated with a </a:t>
            </a:r>
            <a:r>
              <a:rPr lang="en-US" altLang="zh-CN" u="sng" dirty="0" smtClean="0">
                <a:latin typeface="FrutigerLTStd-Light"/>
              </a:rPr>
              <a:t>single genetic </a:t>
            </a:r>
            <a:r>
              <a:rPr lang="en-US" altLang="zh-CN" u="sng" dirty="0">
                <a:latin typeface="FrutigerLTStd-Light"/>
              </a:rPr>
              <a:t>state. </a:t>
            </a:r>
            <a:r>
              <a:rPr lang="en-US" altLang="zh-CN" dirty="0">
                <a:latin typeface="FrutigerLTStd-Light"/>
              </a:rPr>
              <a:t>(A) Notable among </a:t>
            </a:r>
            <a:r>
              <a:rPr lang="en-US" altLang="zh-CN" dirty="0" smtClean="0">
                <a:latin typeface="FrutigerLTStd-Light"/>
              </a:rPr>
              <a:t>these are </a:t>
            </a:r>
            <a:r>
              <a:rPr lang="en-US" altLang="zh-CN" dirty="0">
                <a:latin typeface="FrutigerLTStd-Light"/>
              </a:rPr>
              <a:t>the numerous small, </a:t>
            </a:r>
            <a:r>
              <a:rPr lang="en-US" altLang="zh-CN" dirty="0" smtClean="0">
                <a:latin typeface="FrutigerLTStd-Light"/>
              </a:rPr>
              <a:t>subcutaneous nodules and </a:t>
            </a:r>
            <a:r>
              <a:rPr lang="fr-FR" altLang="zh-CN" dirty="0" smtClean="0">
                <a:latin typeface="FrutigerLTStd-Light"/>
              </a:rPr>
              <a:t>the </a:t>
            </a:r>
            <a:r>
              <a:rPr lang="fr-FR" altLang="zh-CN" dirty="0">
                <a:latin typeface="FrutigerLTStd-Light"/>
              </a:rPr>
              <a:t>light </a:t>
            </a:r>
            <a:r>
              <a:rPr lang="fr-FR" altLang="zh-CN" dirty="0" err="1">
                <a:latin typeface="FrutigerLTStd-Light"/>
              </a:rPr>
              <a:t>brown</a:t>
            </a:r>
            <a:r>
              <a:rPr lang="fr-FR" altLang="zh-CN" dirty="0">
                <a:latin typeface="FrutigerLTStd-Light"/>
              </a:rPr>
              <a:t> </a:t>
            </a:r>
            <a:r>
              <a:rPr lang="fr-FR" altLang="zh-CN" i="1" dirty="0">
                <a:latin typeface="FrutigerLTStd-LightItalic"/>
              </a:rPr>
              <a:t>café au lait </a:t>
            </a:r>
            <a:r>
              <a:rPr lang="fr-FR" altLang="zh-CN" i="1" dirty="0" smtClean="0">
                <a:latin typeface="FrutigerLTStd-LightItalic"/>
              </a:rPr>
              <a:t>spots </a:t>
            </a:r>
            <a:r>
              <a:rPr lang="en-US" altLang="zh-CN" dirty="0" smtClean="0">
                <a:latin typeface="FrutigerLTStd-Light"/>
              </a:rPr>
              <a:t>(</a:t>
            </a:r>
            <a:r>
              <a:rPr lang="en-US" altLang="zh-CN" i="1" dirty="0" smtClean="0">
                <a:latin typeface="FrutigerLTStd-LightItalic"/>
              </a:rPr>
              <a:t>arrows</a:t>
            </a:r>
            <a:r>
              <a:rPr lang="en-US" altLang="zh-CN" dirty="0">
                <a:latin typeface="FrutigerLTStd-Light"/>
              </a:rPr>
              <a:t>) seen here on the back of </a:t>
            </a:r>
            <a:r>
              <a:rPr lang="en-US" altLang="zh-CN" dirty="0" smtClean="0">
                <a:latin typeface="FrutigerLTStd-Light"/>
              </a:rPr>
              <a:t>a patient</a:t>
            </a:r>
            <a:r>
              <a:rPr lang="en-US" altLang="zh-CN" dirty="0">
                <a:latin typeface="FrutigerLTStd-Light"/>
              </a:rPr>
              <a:t>. (B) In addition, </a:t>
            </a:r>
            <a:r>
              <a:rPr lang="en-US" altLang="zh-CN" dirty="0" err="1">
                <a:latin typeface="FrutigerLTStd-Light"/>
              </a:rPr>
              <a:t>Lisch</a:t>
            </a:r>
            <a:r>
              <a:rPr lang="en-US" altLang="zh-CN" dirty="0">
                <a:latin typeface="FrutigerLTStd-Light"/>
              </a:rPr>
              <a:t> </a:t>
            </a:r>
            <a:r>
              <a:rPr lang="en-US" altLang="zh-CN" dirty="0" smtClean="0">
                <a:latin typeface="FrutigerLTStd-Light"/>
              </a:rPr>
              <a:t>nodules are </a:t>
            </a:r>
            <a:r>
              <a:rPr lang="en-US" altLang="zh-CN" dirty="0">
                <a:latin typeface="FrutigerLTStd-Light"/>
              </a:rPr>
              <a:t>often observed in the </a:t>
            </a:r>
            <a:r>
              <a:rPr lang="en-US" altLang="zh-CN" dirty="0" smtClean="0">
                <a:latin typeface="FrutigerLTStd-Light"/>
              </a:rPr>
              <a:t>iris(</a:t>
            </a:r>
            <a:r>
              <a:rPr lang="zh-CN" altLang="en-US" dirty="0"/>
              <a:t>虹膜</a:t>
            </a:r>
            <a:r>
              <a:rPr lang="en-US" altLang="zh-CN" dirty="0" smtClean="0">
                <a:latin typeface="FrutigerLTStd-Light"/>
              </a:rPr>
              <a:t>) </a:t>
            </a:r>
            <a:r>
              <a:rPr lang="en-US" altLang="zh-CN" dirty="0">
                <a:latin typeface="FrutigerLTStd-Light"/>
              </a:rPr>
              <a:t>of </a:t>
            </a:r>
            <a:r>
              <a:rPr lang="en-US" altLang="zh-CN" dirty="0" smtClean="0">
                <a:latin typeface="FrutigerLTStd-Light"/>
              </a:rPr>
              <a:t>the eyes</a:t>
            </a:r>
            <a:r>
              <a:rPr lang="en-US" altLang="zh-CN" dirty="0">
                <a:latin typeface="FrutigerLTStd-Light"/>
              </a:rPr>
              <a:t>. (C) Histological observation </a:t>
            </a:r>
            <a:r>
              <a:rPr lang="en-US" altLang="zh-CN" dirty="0" smtClean="0">
                <a:latin typeface="FrutigerLTStd-Light"/>
              </a:rPr>
              <a:t>of afflicted </a:t>
            </a:r>
            <a:r>
              <a:rPr lang="en-US" altLang="zh-CN" dirty="0">
                <a:latin typeface="FrutigerLTStd-Light"/>
              </a:rPr>
              <a:t>tissues indicates the </a:t>
            </a:r>
            <a:r>
              <a:rPr lang="en-US" altLang="zh-CN" dirty="0" smtClean="0">
                <a:latin typeface="FrutigerLTStd-Light"/>
              </a:rPr>
              <a:t>benign </a:t>
            </a:r>
            <a:r>
              <a:rPr lang="en-US" altLang="zh-CN" dirty="0" err="1" smtClean="0">
                <a:latin typeface="FrutigerLTStd-Light"/>
              </a:rPr>
              <a:t>neurofibromas</a:t>
            </a:r>
            <a:r>
              <a:rPr lang="en-US" altLang="zh-CN" dirty="0" smtClean="0">
                <a:latin typeface="FrutigerLTStd-Light"/>
              </a:rPr>
              <a:t> </a:t>
            </a:r>
            <a:r>
              <a:rPr lang="en-US" altLang="zh-CN" dirty="0">
                <a:latin typeface="FrutigerLTStd-Light"/>
              </a:rPr>
              <a:t>(</a:t>
            </a:r>
            <a:r>
              <a:rPr lang="en-US" altLang="zh-CN" i="1" dirty="0">
                <a:latin typeface="FrutigerLTStd-LightItalic"/>
              </a:rPr>
              <a:t>left</a:t>
            </a:r>
            <a:r>
              <a:rPr lang="en-US" altLang="zh-CN" dirty="0">
                <a:latin typeface="FrutigerLTStd-Light"/>
              </a:rPr>
              <a:t>), which </a:t>
            </a:r>
            <a:r>
              <a:rPr lang="en-US" altLang="zh-CN" dirty="0" smtClean="0">
                <a:latin typeface="FrutigerLTStd-Light"/>
              </a:rPr>
              <a:t>occasionally progress </a:t>
            </a:r>
            <a:r>
              <a:rPr lang="en-US" altLang="zh-CN" dirty="0">
                <a:latin typeface="FrutigerLTStd-Light"/>
              </a:rPr>
              <a:t>to malignant </a:t>
            </a:r>
            <a:r>
              <a:rPr lang="en-US" altLang="zh-CN" dirty="0" smtClean="0">
                <a:latin typeface="FrutigerLTStd-Light"/>
              </a:rPr>
              <a:t>peripheral nerve </a:t>
            </a:r>
            <a:r>
              <a:rPr lang="en-US" altLang="zh-CN" dirty="0">
                <a:latin typeface="FrutigerLTStd-Light"/>
              </a:rPr>
              <a:t>sheath tumors (MPNSTs, </a:t>
            </a:r>
            <a:r>
              <a:rPr lang="en-US" altLang="zh-CN" i="1" dirty="0">
                <a:latin typeface="FrutigerLTStd-LightItalic"/>
              </a:rPr>
              <a:t>right</a:t>
            </a:r>
            <a:r>
              <a:rPr lang="en-US" altLang="zh-CN" dirty="0" smtClean="0">
                <a:latin typeface="FrutigerLTStd-Light"/>
              </a:rPr>
              <a:t>). The </a:t>
            </a:r>
            <a:r>
              <a:rPr lang="en-US" altLang="zh-CN" dirty="0">
                <a:latin typeface="FrutigerLTStd-Light"/>
              </a:rPr>
              <a:t>histological complexity of </a:t>
            </a:r>
            <a:r>
              <a:rPr lang="en-US" altLang="zh-CN" dirty="0" smtClean="0">
                <a:latin typeface="FrutigerLTStd-Light"/>
              </a:rPr>
              <a:t>the </a:t>
            </a:r>
            <a:r>
              <a:rPr lang="en-US" altLang="zh-CN" dirty="0" err="1" smtClean="0">
                <a:latin typeface="FrutigerLTStd-Light"/>
              </a:rPr>
              <a:t>neurofibromas</a:t>
            </a:r>
            <a:r>
              <a:rPr lang="en-US" altLang="zh-CN" dirty="0" smtClean="0">
                <a:latin typeface="FrutigerLTStd-Light"/>
              </a:rPr>
              <a:t> </a:t>
            </a:r>
            <a:r>
              <a:rPr lang="en-US" altLang="zh-CN" dirty="0">
                <a:latin typeface="FrutigerLTStd-Light"/>
              </a:rPr>
              <a:t>greatly complicated </a:t>
            </a:r>
            <a:r>
              <a:rPr lang="en-US" altLang="zh-CN" dirty="0" smtClean="0">
                <a:latin typeface="FrutigerLTStd-Light"/>
              </a:rPr>
              <a:t>the identification </a:t>
            </a:r>
            <a:r>
              <a:rPr lang="en-US" altLang="zh-CN" dirty="0">
                <a:latin typeface="FrutigerLTStd-Light"/>
              </a:rPr>
              <a:t>of the normal </a:t>
            </a:r>
            <a:r>
              <a:rPr lang="en-US" altLang="zh-CN" dirty="0" smtClean="0">
                <a:latin typeface="FrutigerLTStd-Light"/>
              </a:rPr>
              <a:t>progenitors of </a:t>
            </a:r>
            <a:r>
              <a:rPr lang="en-US" altLang="zh-CN" dirty="0">
                <a:latin typeface="FrutigerLTStd-Light"/>
              </a:rPr>
              <a:t>these growths, which are now </a:t>
            </a:r>
            <a:r>
              <a:rPr lang="en-US" altLang="zh-CN" dirty="0" smtClean="0">
                <a:latin typeface="FrutigerLTStd-Light"/>
              </a:rPr>
              <a:t>thought to </a:t>
            </a:r>
            <a:r>
              <a:rPr lang="en-US" altLang="zh-CN" dirty="0">
                <a:latin typeface="FrutigerLTStd-Light"/>
              </a:rPr>
              <a:t>be the precursors of the Schwann </a:t>
            </a:r>
            <a:r>
              <a:rPr lang="en-US" altLang="zh-CN" dirty="0" smtClean="0">
                <a:latin typeface="FrutigerLTStd-Light"/>
              </a:rPr>
              <a:t>cells that </a:t>
            </a:r>
            <a:r>
              <a:rPr lang="en-US" altLang="zh-CN" dirty="0">
                <a:latin typeface="FrutigerLTStd-Light"/>
              </a:rPr>
              <a:t>wrap around peripheral axons</a:t>
            </a:r>
            <a:r>
              <a:rPr lang="en-US" altLang="zh-CN" dirty="0" smtClean="0">
                <a:latin typeface="FrutigerLTStd-Light"/>
              </a:rPr>
              <a:t>. </a:t>
            </a:r>
            <a:endParaRPr lang="zh-CN" altLang="en-US" dirty="0"/>
          </a:p>
        </p:txBody>
      </p:sp>
    </p:spTree>
    <p:extLst>
      <p:ext uri="{BB962C8B-B14F-4D97-AF65-F5344CB8AC3E}">
        <p14:creationId xmlns:p14="http://schemas.microsoft.com/office/powerpoint/2010/main" val="12656473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descr="figure_07_20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92" y="369735"/>
            <a:ext cx="4814888" cy="611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355908" y="369735"/>
            <a:ext cx="6543484" cy="954107"/>
          </a:xfrm>
          <a:prstGeom prst="rect">
            <a:avLst/>
          </a:prstGeom>
        </p:spPr>
        <p:txBody>
          <a:bodyPr wrap="square">
            <a:spAutoFit/>
          </a:bodyPr>
          <a:lstStyle/>
          <a:p>
            <a:pPr algn="ctr"/>
            <a:r>
              <a:rPr lang="en-US" altLang="zh-CN" sz="2800" b="1" dirty="0">
                <a:solidFill>
                  <a:srgbClr val="1271FF"/>
                </a:solidFill>
                <a:latin typeface="FrutigerLTStd-Bold"/>
              </a:rPr>
              <a:t>Figure 7.20 </a:t>
            </a:r>
            <a:r>
              <a:rPr lang="en-US" altLang="zh-CN" sz="2800" b="1" dirty="0" err="1">
                <a:solidFill>
                  <a:srgbClr val="000000"/>
                </a:solidFill>
                <a:latin typeface="FrutigerLTStd-Bold"/>
              </a:rPr>
              <a:t>Neurofibromin</a:t>
            </a:r>
            <a:r>
              <a:rPr lang="en-US" altLang="zh-CN" sz="2800" b="1" dirty="0">
                <a:solidFill>
                  <a:srgbClr val="000000"/>
                </a:solidFill>
                <a:latin typeface="FrutigerLTStd-Bold"/>
              </a:rPr>
              <a:t> and the </a:t>
            </a:r>
            <a:r>
              <a:rPr lang="en-US" altLang="zh-CN" sz="2800" b="1" dirty="0" err="1">
                <a:solidFill>
                  <a:srgbClr val="000000"/>
                </a:solidFill>
                <a:latin typeface="FrutigerLTStd-Bold"/>
              </a:rPr>
              <a:t>Ras</a:t>
            </a:r>
            <a:r>
              <a:rPr lang="en-US" altLang="zh-CN" sz="2800" b="1" dirty="0">
                <a:solidFill>
                  <a:srgbClr val="000000"/>
                </a:solidFill>
                <a:latin typeface="FrutigerLTStd-Bold"/>
              </a:rPr>
              <a:t> signaling cycle</a:t>
            </a:r>
            <a:endParaRPr lang="zh-CN" altLang="en-US" sz="2800" dirty="0"/>
          </a:p>
        </p:txBody>
      </p:sp>
      <p:sp>
        <p:nvSpPr>
          <p:cNvPr id="2" name="Rectangle 1"/>
          <p:cNvSpPr/>
          <p:nvPr/>
        </p:nvSpPr>
        <p:spPr>
          <a:xfrm>
            <a:off x="5680163" y="2151574"/>
            <a:ext cx="6153912" cy="2554545"/>
          </a:xfrm>
          <a:prstGeom prst="rect">
            <a:avLst/>
          </a:prstGeom>
        </p:spPr>
        <p:txBody>
          <a:bodyPr wrap="square">
            <a:spAutoFit/>
          </a:bodyPr>
          <a:lstStyle/>
          <a:p>
            <a:r>
              <a:rPr lang="en-US" altLang="zh-CN" sz="2000" dirty="0">
                <a:latin typeface="FrutigerLTStd-Light"/>
              </a:rPr>
              <a:t>As illustrated in Figure 5.30 and again here (</a:t>
            </a:r>
            <a:r>
              <a:rPr lang="en-US" altLang="zh-CN" sz="2000" i="1" dirty="0">
                <a:latin typeface="FrutigerLTStd-LightItalic"/>
              </a:rPr>
              <a:t>upper right</a:t>
            </a:r>
            <a:r>
              <a:rPr lang="en-US" altLang="zh-CN" sz="2000" dirty="0">
                <a:latin typeface="FrutigerLTStd-Light"/>
              </a:rPr>
              <a:t>), </a:t>
            </a:r>
            <a:r>
              <a:rPr lang="en-US" altLang="zh-CN" sz="2000" dirty="0" smtClean="0">
                <a:latin typeface="FrutigerLTStd-Light"/>
              </a:rPr>
              <a:t>the </a:t>
            </a:r>
            <a:r>
              <a:rPr lang="en-US" altLang="zh-CN" sz="2000" dirty="0" err="1" smtClean="0">
                <a:latin typeface="FrutigerLTStd-Light"/>
              </a:rPr>
              <a:t>Ras</a:t>
            </a:r>
            <a:r>
              <a:rPr lang="en-US" altLang="zh-CN" sz="2000" dirty="0" smtClean="0">
                <a:latin typeface="FrutigerLTStd-Light"/>
              </a:rPr>
              <a:t> </a:t>
            </a:r>
            <a:r>
              <a:rPr lang="en-US" altLang="zh-CN" sz="2000" dirty="0">
                <a:latin typeface="FrutigerLTStd-Light"/>
              </a:rPr>
              <a:t>protein passes through a cycle in which it becomes </a:t>
            </a:r>
            <a:r>
              <a:rPr lang="en-US" altLang="zh-CN" sz="2000" dirty="0" smtClean="0">
                <a:latin typeface="FrutigerLTStd-Light"/>
              </a:rPr>
              <a:t>activated by </a:t>
            </a:r>
            <a:r>
              <a:rPr lang="en-US" altLang="zh-CN" sz="2000" dirty="0">
                <a:latin typeface="FrutigerLTStd-Light"/>
              </a:rPr>
              <a:t>a guanine nucleotide exchange factor (GEF), such as </a:t>
            </a:r>
            <a:r>
              <a:rPr lang="en-US" altLang="zh-CN" sz="2000" dirty="0" err="1">
                <a:latin typeface="FrutigerLTStd-Light"/>
              </a:rPr>
              <a:t>Sos</a:t>
            </a:r>
            <a:r>
              <a:rPr lang="en-US" altLang="zh-CN" sz="2000" dirty="0">
                <a:latin typeface="FrutigerLTStd-Light"/>
              </a:rPr>
              <a:t>, </a:t>
            </a:r>
            <a:r>
              <a:rPr lang="en-US" altLang="zh-CN" sz="2000" dirty="0" smtClean="0">
                <a:latin typeface="FrutigerLTStd-Light"/>
              </a:rPr>
              <a:t>and inactivated </a:t>
            </a:r>
            <a:r>
              <a:rPr lang="en-US" altLang="zh-CN" sz="2000" dirty="0">
                <a:latin typeface="FrutigerLTStd-Light"/>
              </a:rPr>
              <a:t>by a </a:t>
            </a:r>
            <a:r>
              <a:rPr lang="en-US" altLang="zh-CN" sz="2000" dirty="0" err="1">
                <a:latin typeface="FrutigerLTStd-Light"/>
              </a:rPr>
              <a:t>GTPase</a:t>
            </a:r>
            <a:r>
              <a:rPr lang="en-US" altLang="zh-CN" sz="2000" dirty="0">
                <a:latin typeface="FrutigerLTStd-Light"/>
              </a:rPr>
              <a:t>-activating protein (a </a:t>
            </a:r>
            <a:r>
              <a:rPr lang="en-US" altLang="zh-CN" sz="2000" dirty="0" err="1">
                <a:latin typeface="FrutigerLTStd-Light"/>
              </a:rPr>
              <a:t>Ras</a:t>
            </a:r>
            <a:r>
              <a:rPr lang="en-US" altLang="zh-CN" sz="2000" dirty="0">
                <a:latin typeface="FrutigerLTStd-Light"/>
              </a:rPr>
              <a:t>-GAP). </a:t>
            </a:r>
            <a:r>
              <a:rPr lang="en-US" altLang="zh-CN" sz="2000" u="sng" dirty="0">
                <a:solidFill>
                  <a:srgbClr val="FF0000"/>
                </a:solidFill>
                <a:latin typeface="FrutigerLTStd-Light"/>
              </a:rPr>
              <a:t>One of </a:t>
            </a:r>
            <a:r>
              <a:rPr lang="en-US" altLang="zh-CN" sz="2000" u="sng" dirty="0" smtClean="0">
                <a:solidFill>
                  <a:srgbClr val="FF0000"/>
                </a:solidFill>
                <a:latin typeface="FrutigerLTStd-Light"/>
              </a:rPr>
              <a:t>the main </a:t>
            </a:r>
            <a:r>
              <a:rPr lang="en-US" altLang="zh-CN" sz="2000" u="sng" dirty="0" err="1">
                <a:solidFill>
                  <a:srgbClr val="FF0000"/>
                </a:solidFill>
                <a:latin typeface="FrutigerLTStd-Light"/>
              </a:rPr>
              <a:t>Ras</a:t>
            </a:r>
            <a:r>
              <a:rPr lang="en-US" altLang="zh-CN" sz="2000" u="sng" dirty="0">
                <a:solidFill>
                  <a:srgbClr val="FF0000"/>
                </a:solidFill>
                <a:latin typeface="FrutigerLTStd-Light"/>
              </a:rPr>
              <a:t>-GAPs is </a:t>
            </a:r>
            <a:r>
              <a:rPr lang="en-US" altLang="zh-CN" sz="2000" u="sng" dirty="0" err="1">
                <a:solidFill>
                  <a:srgbClr val="FF0000"/>
                </a:solidFill>
                <a:latin typeface="FrutigerLTStd-Light"/>
              </a:rPr>
              <a:t>neurofibromin</a:t>
            </a:r>
            <a:r>
              <a:rPr lang="en-US" altLang="zh-CN" sz="2000" u="sng" dirty="0">
                <a:solidFill>
                  <a:srgbClr val="FF0000"/>
                </a:solidFill>
                <a:latin typeface="FrutigerLTStd-Light"/>
              </a:rPr>
              <a:t> (NF1)</a:t>
            </a:r>
            <a:r>
              <a:rPr lang="en-US" altLang="zh-CN" sz="2000" dirty="0">
                <a:latin typeface="FrutigerLTStd-Light"/>
              </a:rPr>
              <a:t>, which can stimulate </a:t>
            </a:r>
            <a:r>
              <a:rPr lang="en-US" altLang="zh-CN" sz="2000" dirty="0" smtClean="0">
                <a:latin typeface="FrutigerLTStd-Light"/>
              </a:rPr>
              <a:t>the </a:t>
            </a:r>
            <a:r>
              <a:rPr lang="en-US" altLang="zh-CN" sz="2000" dirty="0" err="1" smtClean="0">
                <a:latin typeface="FrutigerLTStd-Light"/>
              </a:rPr>
              <a:t>GTPase</a:t>
            </a:r>
            <a:r>
              <a:rPr lang="en-US" altLang="zh-CN" sz="2000" dirty="0" smtClean="0">
                <a:latin typeface="FrutigerLTStd-Light"/>
              </a:rPr>
              <a:t> </a:t>
            </a:r>
            <a:r>
              <a:rPr lang="en-US" altLang="zh-CN" sz="2000" dirty="0">
                <a:latin typeface="FrutigerLTStd-Light"/>
              </a:rPr>
              <a:t>activity of </a:t>
            </a:r>
            <a:r>
              <a:rPr lang="en-US" altLang="zh-CN" sz="2000" dirty="0" err="1">
                <a:latin typeface="FrutigerLTStd-Light"/>
              </a:rPr>
              <a:t>Ras</a:t>
            </a:r>
            <a:r>
              <a:rPr lang="en-US" altLang="zh-CN" sz="2000" dirty="0">
                <a:latin typeface="FrutigerLTStd-Light"/>
              </a:rPr>
              <a:t> more than 1000-fold.</a:t>
            </a:r>
            <a:endParaRPr lang="zh-CN" altLang="en-US" sz="2000" dirty="0"/>
          </a:p>
        </p:txBody>
      </p:sp>
    </p:spTree>
    <p:extLst>
      <p:ext uri="{BB962C8B-B14F-4D97-AF65-F5344CB8AC3E}">
        <p14:creationId xmlns:p14="http://schemas.microsoft.com/office/powerpoint/2010/main" val="32646912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figure_07_20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3816" y="1225296"/>
            <a:ext cx="6325916" cy="538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33856" y="286005"/>
            <a:ext cx="10049256" cy="523220"/>
          </a:xfrm>
          <a:prstGeom prst="rect">
            <a:avLst/>
          </a:prstGeom>
        </p:spPr>
        <p:txBody>
          <a:bodyPr wrap="square">
            <a:spAutoFit/>
          </a:bodyPr>
          <a:lstStyle/>
          <a:p>
            <a:r>
              <a:rPr lang="en-US" altLang="zh-CN" sz="2800" b="1" dirty="0">
                <a:solidFill>
                  <a:srgbClr val="1271FF"/>
                </a:solidFill>
                <a:latin typeface="FrutigerLTStd-Bold"/>
              </a:rPr>
              <a:t>Figure 7.20 </a:t>
            </a:r>
            <a:r>
              <a:rPr lang="en-US" altLang="zh-CN" sz="2800" b="1" dirty="0" err="1">
                <a:solidFill>
                  <a:srgbClr val="000000"/>
                </a:solidFill>
                <a:latin typeface="FrutigerLTStd-Bold"/>
              </a:rPr>
              <a:t>Neurofibromin</a:t>
            </a:r>
            <a:r>
              <a:rPr lang="en-US" altLang="zh-CN" sz="2800" b="1" dirty="0">
                <a:solidFill>
                  <a:srgbClr val="000000"/>
                </a:solidFill>
                <a:latin typeface="FrutigerLTStd-Bold"/>
              </a:rPr>
              <a:t> and the </a:t>
            </a:r>
            <a:r>
              <a:rPr lang="en-US" altLang="zh-CN" sz="2800" b="1" dirty="0" err="1">
                <a:solidFill>
                  <a:srgbClr val="000000"/>
                </a:solidFill>
                <a:latin typeface="FrutigerLTStd-Bold"/>
              </a:rPr>
              <a:t>Ras</a:t>
            </a:r>
            <a:r>
              <a:rPr lang="en-US" altLang="zh-CN" sz="2800" b="1" dirty="0">
                <a:solidFill>
                  <a:srgbClr val="000000"/>
                </a:solidFill>
                <a:latin typeface="FrutigerLTStd-Bold"/>
              </a:rPr>
              <a:t> signaling cycle</a:t>
            </a:r>
            <a:endParaRPr lang="zh-CN" altLang="en-US" sz="2800" dirty="0"/>
          </a:p>
        </p:txBody>
      </p:sp>
    </p:spTree>
    <p:extLst>
      <p:ext uri="{BB962C8B-B14F-4D97-AF65-F5344CB8AC3E}">
        <p14:creationId xmlns:p14="http://schemas.microsoft.com/office/powerpoint/2010/main" val="24649920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99232" y="190238"/>
            <a:ext cx="4145045" cy="646331"/>
          </a:xfrm>
          <a:prstGeom prst="rect">
            <a:avLst/>
          </a:prstGeom>
          <a:noFill/>
        </p:spPr>
        <p:txBody>
          <a:bodyPr wrap="none" rtlCol="0">
            <a:spAutoFit/>
          </a:bodyPr>
          <a:lstStyle/>
          <a:p>
            <a:r>
              <a:rPr lang="en-US" altLang="zh-CN" sz="3600" dirty="0" smtClean="0"/>
              <a:t>NF1 in human cancer</a:t>
            </a:r>
            <a:endParaRPr lang="zh-CN" altLang="en-US" sz="3600" dirty="0"/>
          </a:p>
        </p:txBody>
      </p:sp>
      <p:graphicFrame>
        <p:nvGraphicFramePr>
          <p:cNvPr id="4" name="Object 3"/>
          <p:cNvGraphicFramePr>
            <a:graphicFrameLocks noChangeAspect="1"/>
          </p:cNvGraphicFramePr>
          <p:nvPr>
            <p:extLst>
              <p:ext uri="{D42A27DB-BD31-4B8C-83A1-F6EECF244321}">
                <p14:modId xmlns:p14="http://schemas.microsoft.com/office/powerpoint/2010/main" val="3707625944"/>
              </p:ext>
            </p:extLst>
          </p:nvPr>
        </p:nvGraphicFramePr>
        <p:xfrm>
          <a:off x="7326376" y="669298"/>
          <a:ext cx="2823044" cy="3989515"/>
        </p:xfrm>
        <a:graphic>
          <a:graphicData uri="http://schemas.openxmlformats.org/presentationml/2006/ole">
            <mc:AlternateContent xmlns:mc="http://schemas.openxmlformats.org/markup-compatibility/2006">
              <mc:Choice xmlns:v="urn:schemas-microsoft-com:vml" Requires="v">
                <p:oleObj spid="_x0000_s1384" r:id="rId3" imgW="3555360" imgH="6006240" progId="">
                  <p:embed/>
                </p:oleObj>
              </mc:Choice>
              <mc:Fallback>
                <p:oleObj r:id="rId3" imgW="3555360" imgH="6006240" progId="">
                  <p:embed/>
                  <p:pic>
                    <p:nvPicPr>
                      <p:cNvPr id="0" name=""/>
                      <p:cNvPicPr/>
                      <p:nvPr/>
                    </p:nvPicPr>
                    <p:blipFill>
                      <a:blip r:embed="rId4"/>
                      <a:stretch>
                        <a:fillRect/>
                      </a:stretch>
                    </p:blipFill>
                    <p:spPr>
                      <a:xfrm>
                        <a:off x="7326376" y="669298"/>
                        <a:ext cx="2823044" cy="3989515"/>
                      </a:xfrm>
                      <a:prstGeom prst="rect">
                        <a:avLst/>
                      </a:prstGeom>
                    </p:spPr>
                  </p:pic>
                </p:oleObj>
              </mc:Fallback>
            </mc:AlternateContent>
          </a:graphicData>
        </a:graphic>
      </p:graphicFrame>
      <p:sp>
        <p:nvSpPr>
          <p:cNvPr id="6" name="Rectangle 5"/>
          <p:cNvSpPr/>
          <p:nvPr/>
        </p:nvSpPr>
        <p:spPr>
          <a:xfrm rot="16200000">
            <a:off x="7986031" y="4819473"/>
            <a:ext cx="2324049" cy="2002728"/>
          </a:xfrm>
          <a:prstGeom prst="rect">
            <a:avLst/>
          </a:prstGeom>
        </p:spPr>
        <p:txBody>
          <a:bodyPr wrap="square">
            <a:spAutoFit/>
          </a:bodyPr>
          <a:lstStyle/>
          <a:p>
            <a:pPr algn="r">
              <a:lnSpc>
                <a:spcPct val="150000"/>
              </a:lnSpc>
            </a:pPr>
            <a:r>
              <a:rPr lang="en-US" altLang="zh-CN" sz="1200" dirty="0"/>
              <a:t>DESM (Broad 2015)</a:t>
            </a:r>
          </a:p>
          <a:p>
            <a:pPr algn="r">
              <a:lnSpc>
                <a:spcPct val="150000"/>
              </a:lnSpc>
            </a:pPr>
            <a:r>
              <a:rPr lang="en-US" altLang="zh-CN" sz="1200" dirty="0"/>
              <a:t>MPNST (MSKCC)</a:t>
            </a:r>
          </a:p>
          <a:p>
            <a:pPr algn="r">
              <a:lnSpc>
                <a:spcPct val="150000"/>
              </a:lnSpc>
            </a:pPr>
            <a:r>
              <a:rPr lang="en-US" altLang="zh-CN" sz="1200" dirty="0"/>
              <a:t>NEPC (Trento/Cornell/Broad 2016)</a:t>
            </a:r>
          </a:p>
          <a:p>
            <a:pPr algn="r">
              <a:lnSpc>
                <a:spcPct val="150000"/>
              </a:lnSpc>
            </a:pPr>
            <a:r>
              <a:rPr lang="en-US" altLang="zh-CN" sz="1200" dirty="0"/>
              <a:t>Breast (BCCRC </a:t>
            </a:r>
            <a:r>
              <a:rPr lang="en-US" altLang="zh-CN" sz="1200" dirty="0" err="1"/>
              <a:t>Xenograft</a:t>
            </a:r>
            <a:r>
              <a:rPr lang="en-US" altLang="zh-CN" sz="1200" dirty="0"/>
              <a:t>)</a:t>
            </a:r>
          </a:p>
          <a:p>
            <a:pPr algn="r">
              <a:lnSpc>
                <a:spcPct val="150000"/>
              </a:lnSpc>
            </a:pPr>
            <a:r>
              <a:rPr lang="en-US" altLang="zh-CN" sz="1200" dirty="0"/>
              <a:t>ALL (St. Jude)</a:t>
            </a:r>
          </a:p>
          <a:p>
            <a:pPr algn="r">
              <a:lnSpc>
                <a:spcPct val="150000"/>
              </a:lnSpc>
            </a:pPr>
            <a:r>
              <a:rPr lang="en-US" altLang="zh-CN" sz="1200" dirty="0"/>
              <a:t>GBM (TCGA 2008)</a:t>
            </a:r>
          </a:p>
          <a:p>
            <a:pPr algn="r">
              <a:lnSpc>
                <a:spcPct val="150000"/>
              </a:lnSpc>
            </a:pPr>
            <a:r>
              <a:rPr lang="en-US" altLang="zh-CN" sz="1200" dirty="0"/>
              <a:t>NCI-60</a:t>
            </a:r>
            <a:endParaRPr lang="zh-CN" altLang="en-US" sz="1200" dirty="0"/>
          </a:p>
        </p:txBody>
      </p:sp>
      <p:graphicFrame>
        <p:nvGraphicFramePr>
          <p:cNvPr id="7" name="Object 6"/>
          <p:cNvGraphicFramePr>
            <a:graphicFrameLocks noChangeAspect="1"/>
          </p:cNvGraphicFramePr>
          <p:nvPr>
            <p:extLst>
              <p:ext uri="{D42A27DB-BD31-4B8C-83A1-F6EECF244321}">
                <p14:modId xmlns:p14="http://schemas.microsoft.com/office/powerpoint/2010/main" val="2837683945"/>
              </p:ext>
            </p:extLst>
          </p:nvPr>
        </p:nvGraphicFramePr>
        <p:xfrm>
          <a:off x="648526" y="2249423"/>
          <a:ext cx="5686138" cy="1827721"/>
        </p:xfrm>
        <a:graphic>
          <a:graphicData uri="http://schemas.openxmlformats.org/presentationml/2006/ole">
            <mc:AlternateContent xmlns:mc="http://schemas.openxmlformats.org/markup-compatibility/2006">
              <mc:Choice xmlns:v="urn:schemas-microsoft-com:vml" Requires="v">
                <p:oleObj spid="_x0000_s1385" r:id="rId5" imgW="9561600" imgH="3072960" progId="">
                  <p:embed/>
                </p:oleObj>
              </mc:Choice>
              <mc:Fallback>
                <p:oleObj r:id="rId5" imgW="9561600" imgH="3072960" progId="">
                  <p:embed/>
                  <p:pic>
                    <p:nvPicPr>
                      <p:cNvPr id="0" name=""/>
                      <p:cNvPicPr/>
                      <p:nvPr/>
                    </p:nvPicPr>
                    <p:blipFill>
                      <a:blip r:embed="rId6"/>
                      <a:stretch>
                        <a:fillRect/>
                      </a:stretch>
                    </p:blipFill>
                    <p:spPr>
                      <a:xfrm>
                        <a:off x="648526" y="2249423"/>
                        <a:ext cx="5686138" cy="1827721"/>
                      </a:xfrm>
                      <a:prstGeom prst="rect">
                        <a:avLst/>
                      </a:prstGeom>
                    </p:spPr>
                  </p:pic>
                </p:oleObj>
              </mc:Fallback>
            </mc:AlternateContent>
          </a:graphicData>
        </a:graphic>
      </p:graphicFrame>
      <p:sp>
        <p:nvSpPr>
          <p:cNvPr id="3" name="TextBox 2"/>
          <p:cNvSpPr txBox="1"/>
          <p:nvPr/>
        </p:nvSpPr>
        <p:spPr>
          <a:xfrm>
            <a:off x="611830" y="4568081"/>
            <a:ext cx="6218690" cy="369332"/>
          </a:xfrm>
          <a:prstGeom prst="rect">
            <a:avLst/>
          </a:prstGeom>
          <a:noFill/>
        </p:spPr>
        <p:txBody>
          <a:bodyPr wrap="none" rtlCol="0">
            <a:spAutoFit/>
          </a:bodyPr>
          <a:lstStyle/>
          <a:p>
            <a:r>
              <a:rPr lang="en-US" altLang="zh-CN" dirty="0" smtClean="0"/>
              <a:t>For NF1, Significant number of inactivation mutation is observed</a:t>
            </a:r>
            <a:endParaRPr lang="zh-CN" altLang="en-US" dirty="0"/>
          </a:p>
        </p:txBody>
      </p:sp>
      <p:sp>
        <p:nvSpPr>
          <p:cNvPr id="5" name="TextBox 4"/>
          <p:cNvSpPr txBox="1"/>
          <p:nvPr/>
        </p:nvSpPr>
        <p:spPr>
          <a:xfrm>
            <a:off x="3721175" y="5347959"/>
            <a:ext cx="3471797" cy="1200329"/>
          </a:xfrm>
          <a:prstGeom prst="rect">
            <a:avLst/>
          </a:prstGeom>
          <a:noFill/>
        </p:spPr>
        <p:txBody>
          <a:bodyPr wrap="square" rtlCol="0">
            <a:spAutoFit/>
          </a:bodyPr>
          <a:lstStyle/>
          <a:p>
            <a:pPr>
              <a:lnSpc>
                <a:spcPct val="150000"/>
              </a:lnSpc>
            </a:pPr>
            <a:r>
              <a:rPr lang="en-US" altLang="zh-CN" sz="1200" dirty="0"/>
              <a:t>DESM </a:t>
            </a:r>
            <a:r>
              <a:rPr lang="en-US" altLang="zh-CN" sz="1200" dirty="0" smtClean="0"/>
              <a:t>: </a:t>
            </a:r>
            <a:r>
              <a:rPr lang="en-US" altLang="zh-CN" sz="1200" dirty="0" err="1" smtClean="0"/>
              <a:t>Desmoplastic</a:t>
            </a:r>
            <a:r>
              <a:rPr lang="en-US" altLang="zh-CN" sz="1200" dirty="0" smtClean="0"/>
              <a:t> </a:t>
            </a:r>
            <a:r>
              <a:rPr lang="en-US" altLang="zh-CN" sz="1200" dirty="0"/>
              <a:t>Melanoma</a:t>
            </a:r>
          </a:p>
          <a:p>
            <a:pPr>
              <a:lnSpc>
                <a:spcPct val="150000"/>
              </a:lnSpc>
            </a:pPr>
            <a:r>
              <a:rPr lang="en-US" altLang="zh-CN" sz="1200" dirty="0" smtClean="0"/>
              <a:t>MPNST:  </a:t>
            </a:r>
            <a:r>
              <a:rPr lang="en-US" altLang="zh-CN" sz="1200" dirty="0"/>
              <a:t>Malignant peripheral nerve sheath tumors</a:t>
            </a:r>
          </a:p>
          <a:p>
            <a:pPr>
              <a:lnSpc>
                <a:spcPct val="150000"/>
              </a:lnSpc>
            </a:pPr>
            <a:r>
              <a:rPr lang="en-US" altLang="zh-CN" sz="1200" dirty="0"/>
              <a:t>NEPC </a:t>
            </a:r>
            <a:r>
              <a:rPr lang="en-US" altLang="zh-CN" sz="1200" dirty="0" smtClean="0"/>
              <a:t>: </a:t>
            </a:r>
            <a:r>
              <a:rPr lang="en-US" altLang="zh-CN" sz="1200" dirty="0"/>
              <a:t>Neuroendocrine prostate cancer</a:t>
            </a:r>
          </a:p>
          <a:p>
            <a:pPr>
              <a:lnSpc>
                <a:spcPct val="150000"/>
              </a:lnSpc>
            </a:pPr>
            <a:r>
              <a:rPr lang="en-US" altLang="zh-CN" sz="1200" dirty="0"/>
              <a:t>GBM:  </a:t>
            </a:r>
            <a:r>
              <a:rPr lang="en-US" altLang="zh-CN" sz="1200" dirty="0" err="1"/>
              <a:t>Glioblastoma</a:t>
            </a:r>
            <a:r>
              <a:rPr lang="en-US" altLang="zh-CN" sz="1200" dirty="0"/>
              <a:t> </a:t>
            </a:r>
            <a:r>
              <a:rPr lang="en-US" altLang="zh-CN" sz="1200" dirty="0" err="1" smtClean="0"/>
              <a:t>Multiforme</a:t>
            </a:r>
            <a:endParaRPr lang="zh-CN" altLang="en-US" sz="1200" dirty="0"/>
          </a:p>
        </p:txBody>
      </p:sp>
    </p:spTree>
    <p:extLst>
      <p:ext uri="{BB962C8B-B14F-4D97-AF65-F5344CB8AC3E}">
        <p14:creationId xmlns:p14="http://schemas.microsoft.com/office/powerpoint/2010/main" val="297611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33364" y="2283421"/>
            <a:ext cx="8531352" cy="1569660"/>
          </a:xfrm>
          <a:prstGeom prst="rect">
            <a:avLst/>
          </a:prstGeom>
        </p:spPr>
        <p:txBody>
          <a:bodyPr wrap="square">
            <a:spAutoFit/>
          </a:bodyPr>
          <a:lstStyle/>
          <a:p>
            <a:pPr algn="ctr">
              <a:lnSpc>
                <a:spcPct val="150000"/>
              </a:lnSpc>
            </a:pPr>
            <a:r>
              <a:rPr lang="en-US" altLang="zh-CN" sz="3200" dirty="0">
                <a:solidFill>
                  <a:srgbClr val="1271FF"/>
                </a:solidFill>
                <a:latin typeface="ACaslonPro-Regular"/>
              </a:rPr>
              <a:t>7.11 </a:t>
            </a:r>
            <a:r>
              <a:rPr lang="en-US" altLang="zh-CN" sz="3200" dirty="0" err="1">
                <a:solidFill>
                  <a:srgbClr val="1271FF"/>
                </a:solidFill>
                <a:latin typeface="ACaslonPro-Regular"/>
              </a:rPr>
              <a:t>Apc</a:t>
            </a:r>
            <a:r>
              <a:rPr lang="en-US" altLang="zh-CN" sz="3200" dirty="0">
                <a:solidFill>
                  <a:srgbClr val="1271FF"/>
                </a:solidFill>
                <a:latin typeface="ACaslonPro-Regular"/>
              </a:rPr>
              <a:t> facilitates </a:t>
            </a:r>
            <a:r>
              <a:rPr lang="en-US" altLang="zh-CN" sz="3200" dirty="0" smtClean="0">
                <a:solidFill>
                  <a:srgbClr val="1271FF"/>
                </a:solidFill>
                <a:latin typeface="ACaslonPro-Regular"/>
              </a:rPr>
              <a:t>egress(</a:t>
            </a:r>
            <a:r>
              <a:rPr lang="zh-CN" altLang="en-US" sz="3200" dirty="0"/>
              <a:t>外出</a:t>
            </a:r>
            <a:r>
              <a:rPr lang="en-US" altLang="zh-CN" sz="3200" dirty="0" smtClean="0">
                <a:solidFill>
                  <a:srgbClr val="1271FF"/>
                </a:solidFill>
                <a:latin typeface="ACaslonPro-Regular"/>
              </a:rPr>
              <a:t>) </a:t>
            </a:r>
            <a:r>
              <a:rPr lang="en-US" altLang="zh-CN" sz="3200" dirty="0">
                <a:solidFill>
                  <a:srgbClr val="1271FF"/>
                </a:solidFill>
                <a:latin typeface="ACaslonPro-Regular"/>
              </a:rPr>
              <a:t>of cells from colonic </a:t>
            </a:r>
            <a:r>
              <a:rPr lang="en-US" altLang="zh-CN" sz="3200" dirty="0" smtClean="0">
                <a:solidFill>
                  <a:srgbClr val="1271FF"/>
                </a:solidFill>
                <a:latin typeface="ACaslonPro-Regular"/>
              </a:rPr>
              <a:t>crypts(</a:t>
            </a:r>
            <a:r>
              <a:rPr lang="zh-CN" altLang="en-US" sz="3200" dirty="0"/>
              <a:t>结肠隐窝</a:t>
            </a:r>
            <a:r>
              <a:rPr lang="en-US" altLang="zh-CN" sz="3200" dirty="0" smtClean="0">
                <a:solidFill>
                  <a:srgbClr val="1271FF"/>
                </a:solidFill>
                <a:latin typeface="ACaslonPro-Regular"/>
              </a:rPr>
              <a:t>)</a:t>
            </a:r>
            <a:endParaRPr lang="zh-CN" altLang="en-US" sz="3200" dirty="0"/>
          </a:p>
        </p:txBody>
      </p:sp>
    </p:spTree>
    <p:extLst>
      <p:ext uri="{BB962C8B-B14F-4D97-AF65-F5344CB8AC3E}">
        <p14:creationId xmlns:p14="http://schemas.microsoft.com/office/powerpoint/2010/main" val="4014034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3704" y="705864"/>
            <a:ext cx="7896714" cy="584775"/>
          </a:xfrm>
          <a:prstGeom prst="rect">
            <a:avLst/>
          </a:prstGeom>
          <a:noFill/>
        </p:spPr>
        <p:txBody>
          <a:bodyPr wrap="none" rtlCol="0">
            <a:spAutoFit/>
          </a:bodyPr>
          <a:lstStyle/>
          <a:p>
            <a:r>
              <a:rPr lang="en-US" altLang="zh-CN" sz="3200" b="1" dirty="0" smtClean="0"/>
              <a:t>Recessive and dominant phenotype of cancer</a:t>
            </a:r>
            <a:endParaRPr lang="zh-CN" altLang="en-US" sz="3200" b="1" dirty="0"/>
          </a:p>
        </p:txBody>
      </p:sp>
      <p:sp>
        <p:nvSpPr>
          <p:cNvPr id="4" name="Rectangle 3"/>
          <p:cNvSpPr/>
          <p:nvPr/>
        </p:nvSpPr>
        <p:spPr>
          <a:xfrm>
            <a:off x="963168" y="2170339"/>
            <a:ext cx="10530840" cy="1569660"/>
          </a:xfrm>
          <a:prstGeom prst="rect">
            <a:avLst/>
          </a:prstGeom>
        </p:spPr>
        <p:txBody>
          <a:bodyPr wrap="square">
            <a:spAutoFit/>
          </a:bodyPr>
          <a:lstStyle/>
          <a:p>
            <a:r>
              <a:rPr lang="en-US" altLang="zh-CN" sz="2400" dirty="0" smtClean="0">
                <a:latin typeface="UtopiaStd-Regular"/>
              </a:rPr>
              <a:t>Introduction </a:t>
            </a:r>
            <a:r>
              <a:rPr lang="en-US" altLang="zh-CN" sz="2400" dirty="0">
                <a:latin typeface="UtopiaStd-Regular"/>
              </a:rPr>
              <a:t>of a tumor virus genome into a </a:t>
            </a:r>
            <a:r>
              <a:rPr lang="en-US" altLang="zh-CN" sz="2400" dirty="0" smtClean="0">
                <a:latin typeface="UtopiaStd-Regular"/>
              </a:rPr>
              <a:t>normal cell </a:t>
            </a:r>
            <a:r>
              <a:rPr lang="en-US" altLang="zh-CN" sz="2400" dirty="0">
                <a:latin typeface="UtopiaStd-Regular"/>
              </a:rPr>
              <a:t>would result in transformation of that cell. This response meant that viral </a:t>
            </a:r>
            <a:r>
              <a:rPr lang="en-US" altLang="zh-CN" sz="2400" dirty="0" smtClean="0">
                <a:latin typeface="UtopiaStd-Regular"/>
              </a:rPr>
              <a:t>oncogenes </a:t>
            </a:r>
            <a:r>
              <a:rPr lang="en-US" altLang="zh-CN" sz="2400" dirty="0">
                <a:latin typeface="UtopiaStd-Regular"/>
              </a:rPr>
              <a:t>could overrule </a:t>
            </a:r>
            <a:r>
              <a:rPr lang="en-US" altLang="zh-CN" sz="2400" dirty="0" smtClean="0">
                <a:latin typeface="UtopiaStd-Regular"/>
              </a:rPr>
              <a:t>these cellular </a:t>
            </a:r>
            <a:r>
              <a:rPr lang="en-US" altLang="zh-CN" sz="2400" dirty="0">
                <a:latin typeface="UtopiaStd-Regular"/>
              </a:rPr>
              <a:t>genes, by definition the </a:t>
            </a:r>
            <a:r>
              <a:rPr lang="en-US" altLang="zh-CN" sz="2400" dirty="0">
                <a:solidFill>
                  <a:srgbClr val="FF0000"/>
                </a:solidFill>
                <a:latin typeface="UtopiaStd-Regular"/>
              </a:rPr>
              <a:t>viral </a:t>
            </a:r>
            <a:r>
              <a:rPr lang="en-US" altLang="zh-CN" sz="2400" dirty="0" smtClean="0">
                <a:solidFill>
                  <a:srgbClr val="FF0000"/>
                </a:solidFill>
                <a:latin typeface="UtopiaStd-Regular"/>
              </a:rPr>
              <a:t>oncogenes </a:t>
            </a:r>
            <a:r>
              <a:rPr lang="en-US" altLang="zh-CN" sz="2400" dirty="0">
                <a:latin typeface="UtopiaStd-Regular"/>
              </a:rPr>
              <a:t>were able to induce a </a:t>
            </a:r>
            <a:r>
              <a:rPr lang="en-US" altLang="zh-CN" sz="2400" i="1" dirty="0">
                <a:solidFill>
                  <a:srgbClr val="FF0000"/>
                </a:solidFill>
                <a:latin typeface="UtopiaStd-Italic"/>
              </a:rPr>
              <a:t>dominant</a:t>
            </a:r>
            <a:r>
              <a:rPr lang="en-US" altLang="zh-CN" sz="2400" i="1" dirty="0">
                <a:latin typeface="UtopiaStd-Italic"/>
              </a:rPr>
              <a:t> </a:t>
            </a:r>
            <a:r>
              <a:rPr lang="en-US" altLang="zh-CN" sz="2400" dirty="0">
                <a:latin typeface="UtopiaStd-Regular"/>
              </a:rPr>
              <a:t>phenotype</a:t>
            </a:r>
            <a:endParaRPr lang="zh-CN" altLang="en-US" sz="2400" dirty="0"/>
          </a:p>
        </p:txBody>
      </p:sp>
      <p:sp>
        <p:nvSpPr>
          <p:cNvPr id="5" name="Rectangle 4"/>
          <p:cNvSpPr/>
          <p:nvPr/>
        </p:nvSpPr>
        <p:spPr>
          <a:xfrm>
            <a:off x="886641" y="4433816"/>
            <a:ext cx="10530840" cy="1200329"/>
          </a:xfrm>
          <a:prstGeom prst="rect">
            <a:avLst/>
          </a:prstGeom>
        </p:spPr>
        <p:txBody>
          <a:bodyPr wrap="square">
            <a:spAutoFit/>
          </a:bodyPr>
          <a:lstStyle/>
          <a:p>
            <a:r>
              <a:rPr lang="en-US" altLang="zh-CN" sz="2400" dirty="0">
                <a:latin typeface="UtopiaStd-Regular"/>
              </a:rPr>
              <a:t>However, as was suspected at the time, and reinforced by research in the 1980s, </a:t>
            </a:r>
            <a:r>
              <a:rPr lang="en-US" altLang="zh-CN" sz="2400" dirty="0" smtClean="0">
                <a:latin typeface="UtopiaStd-Regular"/>
              </a:rPr>
              <a:t>most human </a:t>
            </a:r>
            <a:r>
              <a:rPr lang="en-US" altLang="zh-CN" sz="2400" dirty="0">
                <a:latin typeface="UtopiaStd-Regular"/>
              </a:rPr>
              <a:t>cancers did not seem to arise as consequences of tumor virus infections.</a:t>
            </a:r>
            <a:endParaRPr lang="zh-CN" altLang="en-US" sz="2400" dirty="0"/>
          </a:p>
        </p:txBody>
      </p:sp>
    </p:spTree>
    <p:extLst>
      <p:ext uri="{BB962C8B-B14F-4D97-AF65-F5344CB8AC3E}">
        <p14:creationId xmlns:p14="http://schemas.microsoft.com/office/powerpoint/2010/main" val="31506186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3456" y="2285346"/>
            <a:ext cx="10562958" cy="2862322"/>
          </a:xfrm>
          <a:prstGeom prst="rect">
            <a:avLst/>
          </a:prstGeom>
        </p:spPr>
        <p:txBody>
          <a:bodyPr wrap="square">
            <a:spAutoFit/>
          </a:bodyPr>
          <a:lstStyle/>
          <a:p>
            <a:pPr>
              <a:lnSpc>
                <a:spcPct val="150000"/>
              </a:lnSpc>
            </a:pPr>
            <a:r>
              <a:rPr lang="en-US" altLang="zh-CN" sz="2400" dirty="0">
                <a:latin typeface="UtopiaStd-Regular"/>
              </a:rPr>
              <a:t>While the great majority (&gt;95%) of colon cancers appear to be sporadic, a small </a:t>
            </a:r>
            <a:r>
              <a:rPr lang="en-US" altLang="zh-CN" sz="2400" dirty="0" smtClean="0">
                <a:latin typeface="UtopiaStd-Regular"/>
              </a:rPr>
              <a:t>group arise </a:t>
            </a:r>
            <a:r>
              <a:rPr lang="en-US" altLang="zh-CN" sz="2400" dirty="0">
                <a:latin typeface="UtopiaStd-Regular"/>
              </a:rPr>
              <a:t>as a consequence of inherited alleles that create substantial lifelong risk for </a:t>
            </a:r>
            <a:r>
              <a:rPr lang="en-US" altLang="zh-CN" sz="2400" dirty="0" smtClean="0">
                <a:latin typeface="UtopiaStd-Regular"/>
              </a:rPr>
              <a:t>this disease</a:t>
            </a:r>
            <a:r>
              <a:rPr lang="en-US" altLang="zh-CN" sz="2400" dirty="0">
                <a:latin typeface="UtopiaStd-Regular"/>
              </a:rPr>
              <a:t>. The best understood of these heritable colon cancer syndromes is </a:t>
            </a:r>
            <a:r>
              <a:rPr lang="en-US" altLang="zh-CN" sz="2400" dirty="0" smtClean="0">
                <a:latin typeface="UtopiaStd-Regular"/>
              </a:rPr>
              <a:t>adenomatous polyposis </a:t>
            </a:r>
            <a:r>
              <a:rPr lang="en-US" altLang="zh-CN" sz="2400" dirty="0">
                <a:latin typeface="UtopiaStd-Regular"/>
              </a:rPr>
              <a:t>coli, usually called familial adenomatous polyposis (FAP</a:t>
            </a:r>
            <a:r>
              <a:rPr lang="en-US" altLang="zh-CN" sz="2400" dirty="0" smtClean="0">
                <a:latin typeface="UtopiaStd-Regular"/>
              </a:rPr>
              <a:t>) </a:t>
            </a:r>
            <a:endParaRPr lang="zh-CN" altLang="en-US" sz="2400" dirty="0"/>
          </a:p>
        </p:txBody>
      </p:sp>
      <p:sp>
        <p:nvSpPr>
          <p:cNvPr id="3" name="Rectangle 2"/>
          <p:cNvSpPr/>
          <p:nvPr/>
        </p:nvSpPr>
        <p:spPr>
          <a:xfrm>
            <a:off x="1377920" y="706533"/>
            <a:ext cx="9058890" cy="584775"/>
          </a:xfrm>
          <a:prstGeom prst="rect">
            <a:avLst/>
          </a:prstGeom>
        </p:spPr>
        <p:txBody>
          <a:bodyPr wrap="none">
            <a:spAutoFit/>
          </a:bodyPr>
          <a:lstStyle/>
          <a:p>
            <a:r>
              <a:rPr lang="en-US" altLang="zh-CN" sz="3200" b="1" dirty="0">
                <a:solidFill>
                  <a:srgbClr val="FF0000"/>
                </a:solidFill>
                <a:latin typeface="FrutigerLTStd-Bold"/>
              </a:rPr>
              <a:t>Familial </a:t>
            </a:r>
            <a:r>
              <a:rPr lang="en-US" altLang="zh-CN" sz="3200" b="1" dirty="0" smtClean="0">
                <a:solidFill>
                  <a:srgbClr val="FF0000"/>
                </a:solidFill>
                <a:latin typeface="FrutigerLTStd-Bold"/>
              </a:rPr>
              <a:t>adenomatous</a:t>
            </a:r>
            <a:r>
              <a:rPr lang="en-US" altLang="zh-CN" sz="3200" dirty="0">
                <a:latin typeface="UtopiaStd-Regular"/>
              </a:rPr>
              <a:t> (</a:t>
            </a:r>
            <a:r>
              <a:rPr lang="zh-CN" altLang="en-US" sz="3200" dirty="0"/>
              <a:t>腺瘤</a:t>
            </a:r>
            <a:r>
              <a:rPr lang="en-US" altLang="zh-CN" sz="3200" dirty="0">
                <a:latin typeface="UtopiaStd-Regular"/>
              </a:rPr>
              <a:t>)</a:t>
            </a:r>
            <a:r>
              <a:rPr lang="en-US" altLang="zh-CN" sz="3200" b="1" dirty="0" smtClean="0">
                <a:solidFill>
                  <a:srgbClr val="FF0000"/>
                </a:solidFill>
                <a:latin typeface="FrutigerLTStd-Bold"/>
              </a:rPr>
              <a:t> polyposis(</a:t>
            </a:r>
            <a:r>
              <a:rPr lang="zh-CN" altLang="en-US" sz="3200" dirty="0"/>
              <a:t>息肉</a:t>
            </a:r>
            <a:r>
              <a:rPr lang="en-US" altLang="zh-CN" sz="3200" b="1" dirty="0" smtClean="0">
                <a:solidFill>
                  <a:srgbClr val="FF0000"/>
                </a:solidFill>
                <a:latin typeface="FrutigerLTStd-Bold"/>
              </a:rPr>
              <a:t>)</a:t>
            </a:r>
            <a:endParaRPr lang="zh-CN" altLang="en-US" sz="3200" b="1" dirty="0">
              <a:solidFill>
                <a:srgbClr val="FF0000"/>
              </a:solidFill>
            </a:endParaRPr>
          </a:p>
        </p:txBody>
      </p:sp>
    </p:spTree>
    <p:extLst>
      <p:ext uri="{BB962C8B-B14F-4D97-AF65-F5344CB8AC3E}">
        <p14:creationId xmlns:p14="http://schemas.microsoft.com/office/powerpoint/2010/main" val="19779996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descr="figure_07_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670" y="1295219"/>
            <a:ext cx="8531225"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019282" y="4982133"/>
            <a:ext cx="9884664" cy="1015663"/>
          </a:xfrm>
          <a:prstGeom prst="rect">
            <a:avLst/>
          </a:prstGeom>
        </p:spPr>
        <p:txBody>
          <a:bodyPr wrap="square">
            <a:spAutoFit/>
          </a:bodyPr>
          <a:lstStyle/>
          <a:p>
            <a:r>
              <a:rPr lang="en-US" altLang="zh-CN" sz="2000" dirty="0">
                <a:latin typeface="FrutigerLTStd-Light"/>
              </a:rPr>
              <a:t>The wall of the colon </a:t>
            </a:r>
            <a:r>
              <a:rPr lang="en-US" altLang="zh-CN" sz="2000" dirty="0" smtClean="0">
                <a:latin typeface="FrutigerLTStd-Light"/>
              </a:rPr>
              <a:t>from an </a:t>
            </a:r>
            <a:r>
              <a:rPr lang="en-US" altLang="zh-CN" sz="2000" dirty="0">
                <a:latin typeface="FrutigerLTStd-Light"/>
              </a:rPr>
              <a:t>individual afflicted with </a:t>
            </a:r>
            <a:r>
              <a:rPr lang="en-US" altLang="zh-CN" sz="2000" dirty="0" smtClean="0">
                <a:latin typeface="FrutigerLTStd-Light"/>
              </a:rPr>
              <a:t>familial adenomatous </a:t>
            </a:r>
            <a:r>
              <a:rPr lang="en-US" altLang="zh-CN" sz="2000" dirty="0">
                <a:latin typeface="FrutigerLTStd-Light"/>
              </a:rPr>
              <a:t>polyposis (FAP) is </a:t>
            </a:r>
            <a:r>
              <a:rPr lang="en-US" altLang="zh-CN" sz="2000" dirty="0" smtClean="0">
                <a:latin typeface="FrutigerLTStd-Light"/>
              </a:rPr>
              <a:t>often carpeted </a:t>
            </a:r>
            <a:r>
              <a:rPr lang="en-US" altLang="zh-CN" sz="2000" dirty="0">
                <a:latin typeface="FrutigerLTStd-Light"/>
              </a:rPr>
              <a:t>with </a:t>
            </a:r>
            <a:r>
              <a:rPr lang="en-US" altLang="zh-CN" sz="2000" u="sng" dirty="0">
                <a:latin typeface="FrutigerLTStd-Light"/>
              </a:rPr>
              <a:t>hundreds of small </a:t>
            </a:r>
            <a:r>
              <a:rPr lang="en-US" altLang="zh-CN" sz="2000" u="sng" dirty="0" smtClean="0">
                <a:latin typeface="FrutigerLTStd-Light"/>
              </a:rPr>
              <a:t>polyps (</a:t>
            </a:r>
            <a:r>
              <a:rPr lang="en-US" altLang="zh-CN" sz="2000" i="1" u="sng" dirty="0" smtClean="0">
                <a:latin typeface="FrutigerLTStd-LightItalic"/>
              </a:rPr>
              <a:t>left</a:t>
            </a:r>
            <a:r>
              <a:rPr lang="en-US" altLang="zh-CN" sz="2000" u="sng" dirty="0">
                <a:latin typeface="FrutigerLTStd-Light"/>
              </a:rPr>
              <a:t>)</a:t>
            </a:r>
            <a:r>
              <a:rPr lang="en-US" altLang="zh-CN" sz="2000" dirty="0">
                <a:latin typeface="FrutigerLTStd-Light"/>
              </a:rPr>
              <a:t>; such polyps are absent in </a:t>
            </a:r>
            <a:r>
              <a:rPr lang="en-US" altLang="zh-CN" sz="2000" dirty="0" smtClean="0">
                <a:latin typeface="FrutigerLTStd-Light"/>
              </a:rPr>
              <a:t>the smooth </a:t>
            </a:r>
            <a:r>
              <a:rPr lang="en-US" altLang="zh-CN" sz="2000" dirty="0">
                <a:latin typeface="FrutigerLTStd-Light"/>
              </a:rPr>
              <a:t>wall of a normal colon (</a:t>
            </a:r>
            <a:r>
              <a:rPr lang="en-US" altLang="zh-CN" sz="2000" i="1" dirty="0">
                <a:latin typeface="FrutigerLTStd-LightItalic"/>
              </a:rPr>
              <a:t>right</a:t>
            </a:r>
            <a:r>
              <a:rPr lang="en-US" altLang="zh-CN" sz="2000" dirty="0">
                <a:latin typeface="FrutigerLTStd-Light"/>
              </a:rPr>
              <a:t>).</a:t>
            </a:r>
            <a:endParaRPr lang="zh-CN" altLang="en-US" sz="2000" dirty="0"/>
          </a:p>
        </p:txBody>
      </p:sp>
      <p:sp>
        <p:nvSpPr>
          <p:cNvPr id="4" name="Rectangle 3"/>
          <p:cNvSpPr/>
          <p:nvPr/>
        </p:nvSpPr>
        <p:spPr>
          <a:xfrm>
            <a:off x="1924334" y="359463"/>
            <a:ext cx="8074561" cy="523220"/>
          </a:xfrm>
          <a:prstGeom prst="rect">
            <a:avLst/>
          </a:prstGeom>
        </p:spPr>
        <p:txBody>
          <a:bodyPr wrap="square">
            <a:spAutoFit/>
          </a:bodyPr>
          <a:lstStyle/>
          <a:p>
            <a:r>
              <a:rPr lang="en-US" altLang="zh-CN" sz="2800" b="1" dirty="0">
                <a:solidFill>
                  <a:srgbClr val="1271FF"/>
                </a:solidFill>
                <a:latin typeface="FrutigerLTStd-Bold"/>
              </a:rPr>
              <a:t>Figure 7.22 </a:t>
            </a:r>
            <a:r>
              <a:rPr lang="en-US" altLang="zh-CN" sz="2800" b="1" dirty="0">
                <a:solidFill>
                  <a:srgbClr val="000000"/>
                </a:solidFill>
                <a:latin typeface="FrutigerLTStd-Bold"/>
              </a:rPr>
              <a:t>Familial </a:t>
            </a:r>
            <a:r>
              <a:rPr lang="en-US" altLang="zh-CN" sz="2800" b="1" dirty="0" smtClean="0">
                <a:solidFill>
                  <a:srgbClr val="000000"/>
                </a:solidFill>
                <a:latin typeface="FrutigerLTStd-Bold"/>
              </a:rPr>
              <a:t>adenomatous polyposis</a:t>
            </a:r>
            <a:endParaRPr lang="zh-CN" altLang="en-US" sz="2800" dirty="0"/>
          </a:p>
        </p:txBody>
      </p:sp>
    </p:spTree>
    <p:extLst>
      <p:ext uri="{BB962C8B-B14F-4D97-AF65-F5344CB8AC3E}">
        <p14:creationId xmlns:p14="http://schemas.microsoft.com/office/powerpoint/2010/main" val="3609449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figure_07_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413" y="1070618"/>
            <a:ext cx="7351775" cy="5288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866868" y="302883"/>
            <a:ext cx="8611409" cy="461665"/>
          </a:xfrm>
          <a:prstGeom prst="rect">
            <a:avLst/>
          </a:prstGeom>
        </p:spPr>
        <p:txBody>
          <a:bodyPr wrap="square">
            <a:spAutoFit/>
          </a:bodyPr>
          <a:lstStyle/>
          <a:p>
            <a:r>
              <a:rPr lang="en-US" altLang="zh-CN" sz="2400" b="1" dirty="0">
                <a:solidFill>
                  <a:srgbClr val="1271FF"/>
                </a:solidFill>
                <a:latin typeface="FrutigerLTStd-Bold"/>
              </a:rPr>
              <a:t>Figure 7.23 </a:t>
            </a:r>
            <a:r>
              <a:rPr lang="en-US" altLang="zh-CN" sz="2400" b="1" dirty="0">
                <a:solidFill>
                  <a:srgbClr val="000000"/>
                </a:solidFill>
                <a:latin typeface="FrutigerLTStd-Bold"/>
              </a:rPr>
              <a:t>Genetic mapping </a:t>
            </a:r>
            <a:r>
              <a:rPr lang="en-US" altLang="zh-CN" sz="2400" b="1" dirty="0" smtClean="0">
                <a:solidFill>
                  <a:srgbClr val="000000"/>
                </a:solidFill>
                <a:latin typeface="FrutigerLTStd-Bold"/>
              </a:rPr>
              <a:t>using large </a:t>
            </a:r>
            <a:r>
              <a:rPr lang="en-US" altLang="zh-CN" sz="2400" b="1" dirty="0" err="1" smtClean="0">
                <a:solidFill>
                  <a:srgbClr val="000000"/>
                </a:solidFill>
                <a:latin typeface="FrutigerLTStd-Bold"/>
              </a:rPr>
              <a:t>kindreds</a:t>
            </a:r>
            <a:r>
              <a:rPr lang="en-US" altLang="zh-CN" sz="2400" b="1" dirty="0" smtClean="0">
                <a:solidFill>
                  <a:srgbClr val="000000"/>
                </a:solidFill>
                <a:latin typeface="FrutigerLTStd-Bold"/>
              </a:rPr>
              <a:t>(</a:t>
            </a:r>
            <a:r>
              <a:rPr lang="zh-CN" altLang="en-US" sz="2400" b="1" dirty="0">
                <a:solidFill>
                  <a:srgbClr val="000000"/>
                </a:solidFill>
                <a:latin typeface="FrutigerLTStd-Bold"/>
              </a:rPr>
              <a:t>家</a:t>
            </a:r>
            <a:r>
              <a:rPr lang="zh-CN" altLang="en-US" sz="2400" b="1" dirty="0" smtClean="0">
                <a:solidFill>
                  <a:srgbClr val="000000"/>
                </a:solidFill>
                <a:latin typeface="FrutigerLTStd-Bold"/>
              </a:rPr>
              <a:t>族</a:t>
            </a:r>
            <a:r>
              <a:rPr lang="en-US" altLang="zh-CN" sz="2400" b="1" dirty="0" smtClean="0">
                <a:solidFill>
                  <a:srgbClr val="000000"/>
                </a:solidFill>
                <a:latin typeface="FrutigerLTStd-Bold"/>
              </a:rPr>
              <a:t>)</a:t>
            </a:r>
            <a:endParaRPr lang="zh-CN" altLang="en-US" sz="2400" dirty="0"/>
          </a:p>
        </p:txBody>
      </p:sp>
      <p:sp>
        <p:nvSpPr>
          <p:cNvPr id="2" name="TextBox 1"/>
          <p:cNvSpPr txBox="1"/>
          <p:nvPr/>
        </p:nvSpPr>
        <p:spPr>
          <a:xfrm>
            <a:off x="7761345" y="3331146"/>
            <a:ext cx="2909514" cy="461665"/>
          </a:xfrm>
          <a:prstGeom prst="rect">
            <a:avLst/>
          </a:prstGeom>
          <a:noFill/>
        </p:spPr>
        <p:txBody>
          <a:bodyPr wrap="none" rtlCol="0">
            <a:spAutoFit/>
          </a:bodyPr>
          <a:lstStyle/>
          <a:p>
            <a:r>
              <a:rPr lang="en-US" altLang="zh-CN" sz="2400" dirty="0" smtClean="0"/>
              <a:t>Dominant inheritance</a:t>
            </a:r>
            <a:endParaRPr lang="zh-CN" altLang="en-US" sz="2400" dirty="0"/>
          </a:p>
        </p:txBody>
      </p:sp>
    </p:spTree>
    <p:extLst>
      <p:ext uri="{BB962C8B-B14F-4D97-AF65-F5344CB8AC3E}">
        <p14:creationId xmlns:p14="http://schemas.microsoft.com/office/powerpoint/2010/main" val="20771371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2594" y="446468"/>
            <a:ext cx="5626861" cy="646331"/>
          </a:xfrm>
          <a:prstGeom prst="rect">
            <a:avLst/>
          </a:prstGeom>
        </p:spPr>
        <p:txBody>
          <a:bodyPr wrap="none">
            <a:spAutoFit/>
          </a:bodyPr>
          <a:lstStyle/>
          <a:p>
            <a:r>
              <a:rPr lang="en-US" altLang="zh-CN" sz="3600" b="1"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Colonic crypts</a:t>
            </a:r>
            <a:r>
              <a:rPr lang="en-US" altLang="zh-CN" sz="3600" b="1" dirty="0">
                <a:solidFill>
                  <a:srgbClr val="000000"/>
                </a:solidFill>
                <a:latin typeface="FrutigerLTStd-Bold"/>
              </a:rPr>
              <a:t> (</a:t>
            </a:r>
            <a:r>
              <a:rPr lang="zh-CN" altLang="en-US" sz="3600" dirty="0"/>
              <a:t>结肠隐窝</a:t>
            </a:r>
            <a:r>
              <a:rPr lang="en-US" altLang="zh-CN" sz="3600" b="1" dirty="0">
                <a:solidFill>
                  <a:srgbClr val="000000"/>
                </a:solidFill>
                <a:latin typeface="FrutigerLTStd-Bold"/>
              </a:rPr>
              <a:t>)</a:t>
            </a:r>
            <a:endParaRPr lang="zh-CN" altLang="en-US" sz="3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3074" name="Picture 2" descr="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6129" y="1899484"/>
            <a:ext cx="6653599" cy="445460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iagram of vill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26575"/>
            <a:ext cx="4533900" cy="3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335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descr="figure_07_24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482" y="2203704"/>
            <a:ext cx="5799577" cy="3554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634487" y="470690"/>
            <a:ext cx="9153144" cy="892552"/>
          </a:xfrm>
          <a:prstGeom prst="rect">
            <a:avLst/>
          </a:prstGeom>
        </p:spPr>
        <p:txBody>
          <a:bodyPr wrap="square">
            <a:spAutoFit/>
          </a:bodyPr>
          <a:lstStyle/>
          <a:p>
            <a:pPr algn="ctr"/>
            <a:r>
              <a:rPr lang="en-US" altLang="zh-CN" sz="2400" b="1" dirty="0">
                <a:solidFill>
                  <a:srgbClr val="1271FF"/>
                </a:solidFill>
                <a:latin typeface="FrutigerLTStd-Bold"/>
              </a:rPr>
              <a:t>Figure 7.24 </a:t>
            </a:r>
            <a:r>
              <a:rPr lang="en-US" altLang="zh-CN" sz="2800" b="1" dirty="0">
                <a:solidFill>
                  <a:srgbClr val="000000"/>
                </a:solidFill>
                <a:latin typeface="TimesNewRomanPS-BoldMT"/>
              </a:rPr>
              <a:t>β</a:t>
            </a:r>
            <a:r>
              <a:rPr lang="en-US" altLang="zh-CN" sz="2400" b="1" dirty="0">
                <a:solidFill>
                  <a:srgbClr val="000000"/>
                </a:solidFill>
                <a:latin typeface="FrutigerLTStd-Bold"/>
              </a:rPr>
              <a:t>-Catenin and </a:t>
            </a:r>
            <a:r>
              <a:rPr lang="en-US" altLang="zh-CN" sz="2400" b="1" dirty="0" smtClean="0">
                <a:solidFill>
                  <a:srgbClr val="000000"/>
                </a:solidFill>
                <a:latin typeface="FrutigerLTStd-Bold"/>
              </a:rPr>
              <a:t>the biology </a:t>
            </a:r>
            <a:r>
              <a:rPr lang="en-US" altLang="zh-CN" sz="2400" b="1" dirty="0">
                <a:solidFill>
                  <a:srgbClr val="000000"/>
                </a:solidFill>
                <a:latin typeface="FrutigerLTStd-Bold"/>
              </a:rPr>
              <a:t>of colonic </a:t>
            </a:r>
            <a:r>
              <a:rPr lang="en-US" altLang="zh-CN" sz="2400" b="1" dirty="0" smtClean="0">
                <a:solidFill>
                  <a:srgbClr val="000000"/>
                </a:solidFill>
                <a:latin typeface="FrutigerLTStd-Bold"/>
              </a:rPr>
              <a:t>crypts(</a:t>
            </a:r>
            <a:r>
              <a:rPr lang="zh-CN" altLang="en-US" sz="2400" dirty="0"/>
              <a:t>结肠隐窝</a:t>
            </a:r>
            <a:r>
              <a:rPr lang="en-US" altLang="zh-CN" sz="2400" b="1" dirty="0" smtClean="0">
                <a:solidFill>
                  <a:srgbClr val="000000"/>
                </a:solidFill>
                <a:latin typeface="FrutigerLTStd-Bold"/>
              </a:rPr>
              <a:t>)</a:t>
            </a:r>
            <a:endParaRPr lang="zh-CN" altLang="en-US" sz="2400" dirty="0"/>
          </a:p>
        </p:txBody>
      </p:sp>
      <p:sp>
        <p:nvSpPr>
          <p:cNvPr id="2" name="Rectangle 1"/>
          <p:cNvSpPr/>
          <p:nvPr/>
        </p:nvSpPr>
        <p:spPr>
          <a:xfrm>
            <a:off x="6348984" y="1857474"/>
            <a:ext cx="5547360" cy="4247317"/>
          </a:xfrm>
          <a:prstGeom prst="rect">
            <a:avLst/>
          </a:prstGeom>
        </p:spPr>
        <p:txBody>
          <a:bodyPr wrap="square">
            <a:spAutoFit/>
          </a:bodyPr>
          <a:lstStyle/>
          <a:p>
            <a:r>
              <a:rPr lang="en-US" altLang="zh-CN" dirty="0">
                <a:latin typeface="FrutigerLTStd-Light"/>
              </a:rPr>
              <a:t>(A) As seen </a:t>
            </a:r>
            <a:r>
              <a:rPr lang="en-US" altLang="zh-CN" dirty="0" smtClean="0">
                <a:latin typeface="FrutigerLTStd-Light"/>
              </a:rPr>
              <a:t>in these </a:t>
            </a:r>
            <a:r>
              <a:rPr lang="en-US" altLang="zh-CN" dirty="0">
                <a:latin typeface="FrutigerLTStd-Light"/>
              </a:rPr>
              <a:t>scanning electron micrographs, </a:t>
            </a:r>
            <a:r>
              <a:rPr lang="en-US" altLang="zh-CN" dirty="0" smtClean="0">
                <a:latin typeface="FrutigerLTStd-Light"/>
              </a:rPr>
              <a:t>the linings </a:t>
            </a:r>
            <a:r>
              <a:rPr lang="en-US" altLang="zh-CN" dirty="0">
                <a:latin typeface="FrutigerLTStd-Light"/>
              </a:rPr>
              <a:t>of the small (</a:t>
            </a:r>
            <a:r>
              <a:rPr lang="en-US" altLang="zh-CN" i="1" dirty="0">
                <a:latin typeface="FrutigerLTStd-LightItalic"/>
              </a:rPr>
              <a:t>left</a:t>
            </a:r>
            <a:r>
              <a:rPr lang="en-US" altLang="zh-CN" dirty="0">
                <a:latin typeface="FrutigerLTStd-Light"/>
              </a:rPr>
              <a:t>) and large (</a:t>
            </a:r>
            <a:r>
              <a:rPr lang="en-US" altLang="zh-CN" i="1" dirty="0" smtClean="0">
                <a:latin typeface="FrutigerLTStd-LightItalic"/>
              </a:rPr>
              <a:t>right</a:t>
            </a:r>
            <a:r>
              <a:rPr lang="en-US" altLang="zh-CN" dirty="0" smtClean="0">
                <a:latin typeface="FrutigerLTStd-Light"/>
              </a:rPr>
              <a:t>) intestines </a:t>
            </a:r>
            <a:r>
              <a:rPr lang="en-US" altLang="zh-CN" dirty="0">
                <a:latin typeface="FrutigerLTStd-Light"/>
              </a:rPr>
              <a:t>are organized similarly, </a:t>
            </a:r>
            <a:r>
              <a:rPr lang="en-US" altLang="zh-CN" dirty="0" smtClean="0">
                <a:latin typeface="FrutigerLTStd-Light"/>
              </a:rPr>
              <a:t>with deep </a:t>
            </a:r>
            <a:r>
              <a:rPr lang="en-US" altLang="zh-CN" dirty="0">
                <a:latin typeface="FrutigerLTStd-Light"/>
              </a:rPr>
              <a:t>crypts (</a:t>
            </a:r>
            <a:r>
              <a:rPr lang="en-US" altLang="zh-CN" i="1" dirty="0">
                <a:latin typeface="FrutigerLTStd-LightItalic"/>
              </a:rPr>
              <a:t>white arrowheads</a:t>
            </a:r>
            <a:r>
              <a:rPr lang="en-US" altLang="zh-CN" dirty="0">
                <a:latin typeface="FrutigerLTStd-Light"/>
              </a:rPr>
              <a:t>) </a:t>
            </a:r>
            <a:r>
              <a:rPr lang="en-US" altLang="zh-CN" u="sng" dirty="0">
                <a:latin typeface="FrutigerLTStd-Light"/>
              </a:rPr>
              <a:t>in </a:t>
            </a:r>
            <a:r>
              <a:rPr lang="en-US" altLang="zh-CN" u="sng" dirty="0" smtClean="0">
                <a:latin typeface="FrutigerLTStd-Light"/>
              </a:rPr>
              <a:t>which stem </a:t>
            </a:r>
            <a:r>
              <a:rPr lang="en-US" altLang="zh-CN" u="sng" dirty="0">
                <a:latin typeface="FrutigerLTStd-Light"/>
              </a:rPr>
              <a:t>cells reside and new </a:t>
            </a:r>
            <a:r>
              <a:rPr lang="en-US" altLang="zh-CN" u="sng" dirty="0" smtClean="0">
                <a:latin typeface="FrutigerLTStd-Light"/>
              </a:rPr>
              <a:t>enterocytes are </a:t>
            </a:r>
            <a:r>
              <a:rPr lang="en-US" altLang="zh-CN" u="sng" dirty="0">
                <a:latin typeface="FrutigerLTStd-Light"/>
              </a:rPr>
              <a:t>produced that migrate toward </a:t>
            </a:r>
            <a:r>
              <a:rPr lang="en-US" altLang="zh-CN" u="sng" dirty="0" smtClean="0">
                <a:latin typeface="FrutigerLTStd-Light"/>
              </a:rPr>
              <a:t>the lumen </a:t>
            </a:r>
            <a:r>
              <a:rPr lang="en-US" altLang="zh-CN" u="sng" dirty="0">
                <a:latin typeface="FrutigerLTStd-Light"/>
              </a:rPr>
              <a:t>(</a:t>
            </a:r>
            <a:r>
              <a:rPr lang="en-US" altLang="zh-CN" i="1" u="sng" dirty="0">
                <a:latin typeface="FrutigerLTStd-LightItalic"/>
              </a:rPr>
              <a:t>above</a:t>
            </a:r>
            <a:r>
              <a:rPr lang="en-US" altLang="zh-CN" u="sng" dirty="0">
                <a:latin typeface="FrutigerLTStd-Light"/>
              </a:rPr>
              <a:t>), differentiate, and </a:t>
            </a:r>
            <a:r>
              <a:rPr lang="en-US" altLang="zh-CN" u="sng" dirty="0" smtClean="0">
                <a:latin typeface="FrutigerLTStd-Light"/>
              </a:rPr>
              <a:t>emerge via </a:t>
            </a:r>
            <a:r>
              <a:rPr lang="en-US" altLang="zh-CN" u="sng" dirty="0">
                <a:latin typeface="FrutigerLTStd-Light"/>
              </a:rPr>
              <a:t>small openings </a:t>
            </a:r>
            <a:r>
              <a:rPr lang="en-US" altLang="zh-CN" dirty="0">
                <a:latin typeface="FrutigerLTStd-Light"/>
              </a:rPr>
              <a:t>(</a:t>
            </a:r>
            <a:r>
              <a:rPr lang="en-US" altLang="zh-CN" i="1" dirty="0">
                <a:latin typeface="FrutigerLTStd-LightItalic"/>
              </a:rPr>
              <a:t>narrow black arrows</a:t>
            </a:r>
            <a:r>
              <a:rPr lang="en-US" altLang="zh-CN" dirty="0" smtClean="0">
                <a:latin typeface="FrutigerLTStd-Light"/>
              </a:rPr>
              <a:t>). In </a:t>
            </a:r>
            <a:r>
              <a:rPr lang="en-US" altLang="zh-CN" dirty="0">
                <a:latin typeface="FrutigerLTStd-Light"/>
              </a:rPr>
              <a:t>the </a:t>
            </a:r>
            <a:r>
              <a:rPr lang="en-US" altLang="zh-CN" dirty="0" smtClean="0">
                <a:latin typeface="FrutigerLTStd-Light"/>
              </a:rPr>
              <a:t>duodenum</a:t>
            </a:r>
            <a:r>
              <a:rPr lang="zh-CN" altLang="en-US" dirty="0" smtClean="0">
                <a:latin typeface="FrutigerLTStd-Light"/>
              </a:rPr>
              <a:t>（</a:t>
            </a:r>
            <a:r>
              <a:rPr lang="zh-CN" altLang="en-US" dirty="0"/>
              <a:t>  十二指肠</a:t>
            </a:r>
            <a:r>
              <a:rPr lang="zh-CN" altLang="en-US" dirty="0" smtClean="0">
                <a:latin typeface="FrutigerLTStd-Light"/>
              </a:rPr>
              <a:t>）</a:t>
            </a:r>
            <a:r>
              <a:rPr lang="en-US" altLang="zh-CN" dirty="0" smtClean="0">
                <a:latin typeface="FrutigerLTStd-Light"/>
              </a:rPr>
              <a:t>, </a:t>
            </a:r>
            <a:r>
              <a:rPr lang="en-US" altLang="zh-CN" dirty="0">
                <a:latin typeface="FrutigerLTStd-Light"/>
              </a:rPr>
              <a:t>these newly </a:t>
            </a:r>
            <a:r>
              <a:rPr lang="en-US" altLang="zh-CN" dirty="0" smtClean="0">
                <a:latin typeface="FrutigerLTStd-Light"/>
              </a:rPr>
              <a:t>born cells </a:t>
            </a:r>
            <a:r>
              <a:rPr lang="en-US" altLang="zh-CN" dirty="0">
                <a:latin typeface="FrutigerLTStd-Light"/>
              </a:rPr>
              <a:t>continue their upward </a:t>
            </a:r>
            <a:r>
              <a:rPr lang="en-US" altLang="zh-CN" dirty="0" smtClean="0">
                <a:latin typeface="FrutigerLTStd-Light"/>
              </a:rPr>
              <a:t>migration along </a:t>
            </a:r>
            <a:r>
              <a:rPr lang="en-US" altLang="zh-CN" dirty="0">
                <a:latin typeface="FrutigerLTStd-Light"/>
              </a:rPr>
              <a:t>the sides of the fingerlike villi </a:t>
            </a:r>
            <a:r>
              <a:rPr lang="en-US" altLang="zh-CN" dirty="0" smtClean="0">
                <a:latin typeface="FrutigerLTStd-Light"/>
              </a:rPr>
              <a:t>that protrude </a:t>
            </a:r>
            <a:r>
              <a:rPr lang="en-US" altLang="zh-CN" dirty="0">
                <a:latin typeface="FrutigerLTStd-Light"/>
              </a:rPr>
              <a:t>into the lumen (</a:t>
            </a:r>
            <a:r>
              <a:rPr lang="en-US" altLang="zh-CN" i="1" dirty="0">
                <a:latin typeface="FrutigerLTStd-LightItalic"/>
              </a:rPr>
              <a:t>broad </a:t>
            </a:r>
            <a:r>
              <a:rPr lang="en-US" altLang="zh-CN" i="1" dirty="0" smtClean="0">
                <a:latin typeface="FrutigerLTStd-LightItalic"/>
              </a:rPr>
              <a:t>white arrow</a:t>
            </a:r>
            <a:r>
              <a:rPr lang="en-US" altLang="zh-CN" dirty="0">
                <a:latin typeface="FrutigerLTStd-Light"/>
              </a:rPr>
              <a:t>), while in the </a:t>
            </a:r>
            <a:r>
              <a:rPr lang="en-US" altLang="zh-CN" dirty="0" smtClean="0">
                <a:latin typeface="FrutigerLTStd-Light"/>
              </a:rPr>
              <a:t>colon</a:t>
            </a:r>
            <a:r>
              <a:rPr lang="zh-CN" altLang="en-US" dirty="0" smtClean="0">
                <a:latin typeface="FrutigerLTStd-Light"/>
              </a:rPr>
              <a:t>（</a:t>
            </a:r>
            <a:r>
              <a:rPr lang="zh-CN" altLang="en-US" dirty="0"/>
              <a:t>结肠</a:t>
            </a:r>
            <a:r>
              <a:rPr lang="zh-CN" altLang="en-US" dirty="0" smtClean="0">
                <a:latin typeface="FrutigerLTStd-Light"/>
              </a:rPr>
              <a:t>）</a:t>
            </a:r>
            <a:r>
              <a:rPr lang="en-US" altLang="zh-CN" dirty="0" smtClean="0">
                <a:latin typeface="FrutigerLTStd-Light"/>
              </a:rPr>
              <a:t>, </a:t>
            </a:r>
            <a:r>
              <a:rPr lang="en-US" altLang="zh-CN" dirty="0">
                <a:latin typeface="FrutigerLTStd-Light"/>
              </a:rPr>
              <a:t>the villi </a:t>
            </a:r>
            <a:r>
              <a:rPr lang="en-US" altLang="zh-CN" dirty="0" smtClean="0">
                <a:latin typeface="FrutigerLTStd-Light"/>
              </a:rPr>
              <a:t>are absent</a:t>
            </a:r>
            <a:r>
              <a:rPr lang="en-US" altLang="zh-CN" dirty="0">
                <a:latin typeface="FrutigerLTStd-Light"/>
              </a:rPr>
              <a:t>. In both cases, these cells </a:t>
            </a:r>
            <a:r>
              <a:rPr lang="en-US" altLang="zh-CN" dirty="0" smtClean="0">
                <a:latin typeface="FrutigerLTStd-Light"/>
              </a:rPr>
              <a:t>are sloughed </a:t>
            </a:r>
            <a:r>
              <a:rPr lang="en-US" altLang="zh-CN" dirty="0">
                <a:latin typeface="FrutigerLTStd-Light"/>
              </a:rPr>
              <a:t>off after several days.</a:t>
            </a:r>
            <a:endParaRPr lang="zh-CN" altLang="en-US" dirty="0"/>
          </a:p>
        </p:txBody>
      </p:sp>
    </p:spTree>
    <p:extLst>
      <p:ext uri="{BB962C8B-B14F-4D97-AF65-F5344CB8AC3E}">
        <p14:creationId xmlns:p14="http://schemas.microsoft.com/office/powerpoint/2010/main" val="688787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descr="figure_07_24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653" y="206248"/>
            <a:ext cx="6227763" cy="630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999416" y="509709"/>
            <a:ext cx="4989576" cy="5693866"/>
          </a:xfrm>
          <a:prstGeom prst="rect">
            <a:avLst/>
          </a:prstGeom>
        </p:spPr>
        <p:txBody>
          <a:bodyPr wrap="square">
            <a:spAutoFit/>
          </a:bodyPr>
          <a:lstStyle/>
          <a:p>
            <a:r>
              <a:rPr lang="en-US" altLang="zh-CN" dirty="0">
                <a:latin typeface="FrutigerLTStd-Light"/>
              </a:rPr>
              <a:t>(B) </a:t>
            </a:r>
            <a:r>
              <a:rPr lang="en-US" altLang="zh-CN" dirty="0" smtClean="0">
                <a:latin typeface="FrutigerLTStd-Light"/>
              </a:rPr>
              <a:t>The bottom </a:t>
            </a:r>
            <a:r>
              <a:rPr lang="en-US" altLang="zh-CN" dirty="0">
                <a:latin typeface="FrutigerLTStd-Light"/>
              </a:rPr>
              <a:t>of the colonic crypt </a:t>
            </a:r>
            <a:r>
              <a:rPr lang="en-US" altLang="zh-CN" dirty="0" smtClean="0">
                <a:latin typeface="FrutigerLTStd-Light"/>
              </a:rPr>
              <a:t>contains replicating </a:t>
            </a:r>
            <a:r>
              <a:rPr lang="en-US" altLang="zh-CN" dirty="0">
                <a:latin typeface="FrutigerLTStd-Light"/>
              </a:rPr>
              <a:t>stem cells with high </a:t>
            </a:r>
            <a:r>
              <a:rPr lang="en-US" altLang="zh-CN" dirty="0" smtClean="0">
                <a:latin typeface="FrutigerLTStd-Light"/>
              </a:rPr>
              <a:t>levels of </a:t>
            </a:r>
            <a:r>
              <a:rPr lang="el-GR" altLang="zh-CN" sz="2000" dirty="0">
                <a:latin typeface="TimesNewRomanPSMT"/>
              </a:rPr>
              <a:t>β</a:t>
            </a:r>
            <a:r>
              <a:rPr lang="el-GR" altLang="zh-CN" dirty="0">
                <a:latin typeface="FrutigerLTStd-Light"/>
              </a:rPr>
              <a:t>-</a:t>
            </a:r>
            <a:r>
              <a:rPr lang="en-US" altLang="zh-CN" dirty="0">
                <a:latin typeface="FrutigerLTStd-Light"/>
              </a:rPr>
              <a:t>catenin</a:t>
            </a:r>
            <a:r>
              <a:rPr lang="en-US" altLang="zh-CN" u="sng" dirty="0">
                <a:latin typeface="FrutigerLTStd-Light"/>
              </a:rPr>
              <a:t>. Intracellular </a:t>
            </a:r>
            <a:r>
              <a:rPr lang="el-GR" altLang="zh-CN" sz="2000" u="sng" dirty="0">
                <a:latin typeface="TimesNewRomanPSMT"/>
              </a:rPr>
              <a:t>β</a:t>
            </a:r>
            <a:r>
              <a:rPr lang="el-GR" altLang="zh-CN" u="sng" dirty="0">
                <a:latin typeface="FrutigerLTStd-Light"/>
              </a:rPr>
              <a:t>-</a:t>
            </a:r>
            <a:r>
              <a:rPr lang="en-US" altLang="zh-CN" u="sng" dirty="0" smtClean="0">
                <a:latin typeface="FrutigerLTStd-Light"/>
              </a:rPr>
              <a:t>catenin levels </a:t>
            </a:r>
            <a:r>
              <a:rPr lang="en-US" altLang="zh-CN" u="sng" dirty="0">
                <a:latin typeface="FrutigerLTStd-Light"/>
              </a:rPr>
              <a:t>are normally high in these </a:t>
            </a:r>
            <a:r>
              <a:rPr lang="en-US" altLang="zh-CN" u="sng" dirty="0" smtClean="0">
                <a:latin typeface="FrutigerLTStd-Light"/>
              </a:rPr>
              <a:t>cells because </a:t>
            </a:r>
            <a:r>
              <a:rPr lang="en-US" altLang="zh-CN" u="sng" dirty="0">
                <a:latin typeface="FrutigerLTStd-Light"/>
              </a:rPr>
              <a:t>they are receiving paracrine</a:t>
            </a:r>
          </a:p>
          <a:p>
            <a:r>
              <a:rPr lang="en-US" altLang="zh-CN" u="sng" dirty="0" err="1">
                <a:latin typeface="FrutigerLTStd-Light"/>
              </a:rPr>
              <a:t>Wnt</a:t>
            </a:r>
            <a:r>
              <a:rPr lang="en-US" altLang="zh-CN" u="sng" dirty="0">
                <a:latin typeface="FrutigerLTStd-Light"/>
              </a:rPr>
              <a:t> signals from stromal cells </a:t>
            </a:r>
            <a:r>
              <a:rPr lang="en-US" altLang="zh-CN" dirty="0">
                <a:latin typeface="FrutigerLTStd-Light"/>
              </a:rPr>
              <a:t>(</a:t>
            </a:r>
            <a:r>
              <a:rPr lang="en-US" altLang="zh-CN" i="1" dirty="0">
                <a:latin typeface="FrutigerLTStd-LightItalic"/>
              </a:rPr>
              <a:t>red</a:t>
            </a:r>
            <a:r>
              <a:rPr lang="en-US" altLang="zh-CN" dirty="0">
                <a:latin typeface="FrutigerLTStd-Light"/>
              </a:rPr>
              <a:t>;</a:t>
            </a:r>
          </a:p>
          <a:p>
            <a:r>
              <a:rPr lang="en-US" altLang="zh-CN" dirty="0">
                <a:latin typeface="FrutigerLTStd-Light"/>
              </a:rPr>
              <a:t>see Section 6.10). </a:t>
            </a:r>
            <a:r>
              <a:rPr lang="en-US" altLang="zh-CN" dirty="0" smtClean="0">
                <a:latin typeface="FrutigerLTStd-Light"/>
              </a:rPr>
              <a:t>In </a:t>
            </a:r>
            <a:r>
              <a:rPr lang="en-US" altLang="zh-CN" dirty="0">
                <a:latin typeface="FrutigerLTStd-Light"/>
              </a:rPr>
              <a:t>the normal intestine</a:t>
            </a:r>
          </a:p>
          <a:p>
            <a:r>
              <a:rPr lang="en-US" altLang="zh-CN" dirty="0">
                <a:latin typeface="FrutigerLTStd-Light"/>
              </a:rPr>
              <a:t>(</a:t>
            </a:r>
            <a:r>
              <a:rPr lang="en-US" altLang="zh-CN" i="1" dirty="0">
                <a:latin typeface="FrutigerLTStd-LightItalic"/>
              </a:rPr>
              <a:t>left side of crypt</a:t>
            </a:r>
            <a:r>
              <a:rPr lang="en-US" altLang="zh-CN" dirty="0">
                <a:latin typeface="FrutigerLTStd-Light"/>
              </a:rPr>
              <a:t>), many of the progeny</a:t>
            </a:r>
          </a:p>
          <a:p>
            <a:r>
              <a:rPr lang="en-US" altLang="zh-CN" dirty="0">
                <a:latin typeface="FrutigerLTStd-Light"/>
              </a:rPr>
              <a:t>of these stem cells migrate </a:t>
            </a:r>
            <a:r>
              <a:rPr lang="en-US" altLang="zh-CN" dirty="0" smtClean="0">
                <a:latin typeface="FrutigerLTStd-Light"/>
              </a:rPr>
              <a:t>upward toward </a:t>
            </a:r>
            <a:r>
              <a:rPr lang="en-US" altLang="zh-CN" dirty="0">
                <a:latin typeface="FrutigerLTStd-Light"/>
              </a:rPr>
              <a:t>the lumen (</a:t>
            </a:r>
            <a:r>
              <a:rPr lang="en-US" altLang="zh-CN" i="1" dirty="0">
                <a:latin typeface="FrutigerLTStd-LightItalic"/>
              </a:rPr>
              <a:t>above</a:t>
            </a:r>
            <a:r>
              <a:rPr lang="en-US" altLang="zh-CN" dirty="0">
                <a:latin typeface="FrutigerLTStd-Light"/>
              </a:rPr>
              <a:t>). </a:t>
            </a:r>
            <a:r>
              <a:rPr lang="en-US" altLang="zh-CN" u="sng" dirty="0">
                <a:latin typeface="FrutigerLTStd-Light"/>
              </a:rPr>
              <a:t>As they do </a:t>
            </a:r>
            <a:r>
              <a:rPr lang="en-US" altLang="zh-CN" u="sng" dirty="0" smtClean="0">
                <a:latin typeface="FrutigerLTStd-Light"/>
              </a:rPr>
              <a:t>so, stimulation </a:t>
            </a:r>
            <a:r>
              <a:rPr lang="en-US" altLang="zh-CN" u="sng" dirty="0">
                <a:latin typeface="FrutigerLTStd-Light"/>
              </a:rPr>
              <a:t>by stromal </a:t>
            </a:r>
            <a:r>
              <a:rPr lang="en-US" altLang="zh-CN" u="sng" dirty="0" err="1">
                <a:latin typeface="FrutigerLTStd-Light"/>
              </a:rPr>
              <a:t>Wnts</a:t>
            </a:r>
            <a:r>
              <a:rPr lang="en-US" altLang="zh-CN" u="sng" dirty="0">
                <a:latin typeface="FrutigerLTStd-Light"/>
              </a:rPr>
              <a:t> </a:t>
            </a:r>
            <a:r>
              <a:rPr lang="en-US" altLang="zh-CN" u="sng" dirty="0" smtClean="0">
                <a:latin typeface="FrutigerLTStd-Light"/>
              </a:rPr>
              <a:t>decreases and </a:t>
            </a:r>
            <a:r>
              <a:rPr lang="en-US" altLang="zh-CN" u="sng" dirty="0">
                <a:latin typeface="FrutigerLTStd-Light"/>
              </a:rPr>
              <a:t>intracellular levels of APC </a:t>
            </a:r>
            <a:r>
              <a:rPr lang="en-US" altLang="zh-CN" u="sng" dirty="0" smtClean="0">
                <a:latin typeface="FrutigerLTStd-Light"/>
              </a:rPr>
              <a:t>increase</a:t>
            </a:r>
            <a:r>
              <a:rPr lang="en-US" altLang="zh-CN" dirty="0" smtClean="0">
                <a:latin typeface="FrutigerLTStd-Light"/>
              </a:rPr>
              <a:t>; these </a:t>
            </a:r>
            <a:r>
              <a:rPr lang="en-US" altLang="zh-CN" dirty="0">
                <a:latin typeface="FrutigerLTStd-Light"/>
              </a:rPr>
              <a:t>two changes together lead </a:t>
            </a:r>
            <a:r>
              <a:rPr lang="en-US" altLang="zh-CN" dirty="0" smtClean="0">
                <a:latin typeface="FrutigerLTStd-Light"/>
              </a:rPr>
              <a:t>to increased </a:t>
            </a:r>
            <a:r>
              <a:rPr lang="en-US" altLang="zh-CN" dirty="0">
                <a:latin typeface="FrutigerLTStd-Light"/>
              </a:rPr>
              <a:t>degradation of </a:t>
            </a:r>
            <a:r>
              <a:rPr lang="en-US" altLang="zh-CN" sz="2000" dirty="0">
                <a:latin typeface="TimesNewRomanPSMT"/>
              </a:rPr>
              <a:t>β</a:t>
            </a:r>
            <a:r>
              <a:rPr lang="en-US" altLang="zh-CN" dirty="0">
                <a:latin typeface="FrutigerLTStd-Light"/>
              </a:rPr>
              <a:t>-catenin </a:t>
            </a:r>
            <a:r>
              <a:rPr lang="en-US" altLang="zh-CN" dirty="0" smtClean="0">
                <a:latin typeface="FrutigerLTStd-Light"/>
              </a:rPr>
              <a:t>in individual </a:t>
            </a:r>
            <a:r>
              <a:rPr lang="en-US" altLang="zh-CN" dirty="0">
                <a:latin typeface="FrutigerLTStd-Light"/>
              </a:rPr>
              <a:t>enterocytes, which results, in</a:t>
            </a:r>
          </a:p>
          <a:p>
            <a:r>
              <a:rPr lang="en-US" altLang="zh-CN" dirty="0">
                <a:latin typeface="FrutigerLTStd-Light"/>
              </a:rPr>
              <a:t>turn, in cessation of proliferation and</a:t>
            </a:r>
          </a:p>
          <a:p>
            <a:r>
              <a:rPr lang="en-US" altLang="zh-CN" dirty="0">
                <a:latin typeface="FrutigerLTStd-Light"/>
              </a:rPr>
              <a:t>increased differentiation as these cells</a:t>
            </a:r>
          </a:p>
          <a:p>
            <a:r>
              <a:rPr lang="en-US" altLang="zh-CN" dirty="0">
                <a:latin typeface="FrutigerLTStd-Light"/>
              </a:rPr>
              <a:t>approach the lumen and ultimately enter</a:t>
            </a:r>
          </a:p>
          <a:p>
            <a:r>
              <a:rPr lang="en-US" altLang="zh-CN" dirty="0">
                <a:latin typeface="FrutigerLTStd-Light"/>
              </a:rPr>
              <a:t>apoptosis after 3 to 4 days (</a:t>
            </a:r>
            <a:r>
              <a:rPr lang="en-US" altLang="zh-CN" i="1" dirty="0">
                <a:latin typeface="FrutigerLTStd-LightItalic"/>
              </a:rPr>
              <a:t>small green</a:t>
            </a:r>
          </a:p>
          <a:p>
            <a:r>
              <a:rPr lang="en-US" altLang="zh-CN" i="1" dirty="0">
                <a:latin typeface="FrutigerLTStd-LightItalic"/>
              </a:rPr>
              <a:t>arrows</a:t>
            </a:r>
            <a:r>
              <a:rPr lang="en-US" altLang="zh-CN" dirty="0">
                <a:latin typeface="FrutigerLTStd-Light"/>
              </a:rPr>
              <a:t>).</a:t>
            </a:r>
            <a:endParaRPr lang="zh-CN" altLang="en-US" dirty="0"/>
          </a:p>
        </p:txBody>
      </p:sp>
    </p:spTree>
    <p:extLst>
      <p:ext uri="{BB962C8B-B14F-4D97-AF65-F5344CB8AC3E}">
        <p14:creationId xmlns:p14="http://schemas.microsoft.com/office/powerpoint/2010/main" val="24466906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descr="figure_07_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319533"/>
            <a:ext cx="3271838" cy="627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215128" y="287435"/>
            <a:ext cx="6096000" cy="830997"/>
          </a:xfrm>
          <a:prstGeom prst="rect">
            <a:avLst/>
          </a:prstGeom>
        </p:spPr>
        <p:txBody>
          <a:bodyPr wrap="square">
            <a:spAutoFit/>
          </a:bodyPr>
          <a:lstStyle/>
          <a:p>
            <a:pPr algn="ctr"/>
            <a:r>
              <a:rPr lang="en-US" altLang="zh-CN" sz="2400" b="1" dirty="0">
                <a:solidFill>
                  <a:srgbClr val="1271FF"/>
                </a:solidFill>
                <a:latin typeface="FrutigerLTStd-Bold"/>
              </a:rPr>
              <a:t>Figure 7.25 </a:t>
            </a:r>
            <a:r>
              <a:rPr lang="en-US" altLang="zh-CN" sz="2400" b="1" dirty="0">
                <a:solidFill>
                  <a:srgbClr val="000000"/>
                </a:solidFill>
                <a:latin typeface="FrutigerLTStd-Bold"/>
              </a:rPr>
              <a:t>The Tcf4 transcription</a:t>
            </a:r>
          </a:p>
          <a:p>
            <a:pPr algn="ctr"/>
            <a:r>
              <a:rPr lang="en-US" altLang="zh-CN" sz="2400" b="1" dirty="0">
                <a:solidFill>
                  <a:srgbClr val="000000"/>
                </a:solidFill>
                <a:latin typeface="FrutigerLTStd-Bold"/>
              </a:rPr>
              <a:t>factor and crypt development</a:t>
            </a:r>
            <a:endParaRPr lang="zh-CN" altLang="en-US" sz="2400" dirty="0"/>
          </a:p>
        </p:txBody>
      </p:sp>
      <p:sp>
        <p:nvSpPr>
          <p:cNvPr id="2" name="Rectangle 1"/>
          <p:cNvSpPr/>
          <p:nvPr/>
        </p:nvSpPr>
        <p:spPr>
          <a:xfrm>
            <a:off x="4922520" y="1502480"/>
            <a:ext cx="6973824" cy="4555093"/>
          </a:xfrm>
          <a:prstGeom prst="rect">
            <a:avLst/>
          </a:prstGeom>
        </p:spPr>
        <p:txBody>
          <a:bodyPr wrap="square">
            <a:spAutoFit/>
          </a:bodyPr>
          <a:lstStyle/>
          <a:p>
            <a:r>
              <a:rPr lang="en-US" altLang="zh-CN" dirty="0" smtClean="0">
                <a:latin typeface="FrutigerLTStd-Light"/>
              </a:rPr>
              <a:t>The formation </a:t>
            </a:r>
            <a:r>
              <a:rPr lang="en-US" altLang="zh-CN" dirty="0">
                <a:latin typeface="FrutigerLTStd-Light"/>
              </a:rPr>
              <a:t>of the stem cell </a:t>
            </a:r>
            <a:r>
              <a:rPr lang="en-US" altLang="zh-CN" dirty="0" smtClean="0">
                <a:latin typeface="FrutigerLTStd-Light"/>
              </a:rPr>
              <a:t>compartment near </a:t>
            </a:r>
            <a:r>
              <a:rPr lang="en-US" altLang="zh-CN" dirty="0">
                <a:latin typeface="FrutigerLTStd-Light"/>
              </a:rPr>
              <a:t>the bottoms of the crypts </a:t>
            </a:r>
            <a:r>
              <a:rPr lang="en-US" altLang="zh-CN" dirty="0" smtClean="0">
                <a:latin typeface="FrutigerLTStd-Light"/>
              </a:rPr>
              <a:t>depends critically </a:t>
            </a:r>
            <a:r>
              <a:rPr lang="en-US" altLang="zh-CN" dirty="0">
                <a:latin typeface="FrutigerLTStd-Light"/>
              </a:rPr>
              <a:t>on the high levels of </a:t>
            </a:r>
            <a:r>
              <a:rPr lang="en-US" altLang="zh-CN" sz="2000" dirty="0" smtClean="0">
                <a:latin typeface="TimesNewRomanPSMT"/>
              </a:rPr>
              <a:t>β</a:t>
            </a:r>
            <a:r>
              <a:rPr lang="en-US" altLang="zh-CN" dirty="0" smtClean="0">
                <a:latin typeface="FrutigerLTStd-Light"/>
              </a:rPr>
              <a:t>-catenin and </a:t>
            </a:r>
            <a:r>
              <a:rPr lang="en-US" altLang="zh-CN" dirty="0">
                <a:latin typeface="FrutigerLTStd-Light"/>
              </a:rPr>
              <a:t>its ability to associate with the </a:t>
            </a:r>
            <a:r>
              <a:rPr lang="en-US" altLang="zh-CN" dirty="0" smtClean="0">
                <a:latin typeface="FrutigerLTStd-Light"/>
              </a:rPr>
              <a:t>Tcf4 protein </a:t>
            </a:r>
            <a:r>
              <a:rPr lang="en-US" altLang="zh-CN" dirty="0">
                <a:latin typeface="FrutigerLTStd-Light"/>
              </a:rPr>
              <a:t>in the nucleus in order to </a:t>
            </a:r>
            <a:r>
              <a:rPr lang="en-US" altLang="zh-CN" dirty="0" smtClean="0">
                <a:latin typeface="FrutigerLTStd-Light"/>
              </a:rPr>
              <a:t>form an </a:t>
            </a:r>
            <a:r>
              <a:rPr lang="en-US" altLang="zh-CN" dirty="0">
                <a:latin typeface="FrutigerLTStd-Light"/>
              </a:rPr>
              <a:t>active transcription factor </a:t>
            </a:r>
            <a:r>
              <a:rPr lang="en-US" altLang="zh-CN" dirty="0" smtClean="0">
                <a:latin typeface="FrutigerLTStd-Light"/>
              </a:rPr>
              <a:t>complex. As </a:t>
            </a:r>
            <a:r>
              <a:rPr lang="en-US" altLang="zh-CN" dirty="0">
                <a:latin typeface="FrutigerLTStd-Light"/>
              </a:rPr>
              <a:t>seen in this figure, epithelial </a:t>
            </a:r>
            <a:r>
              <a:rPr lang="en-US" altLang="zh-CN" dirty="0" smtClean="0">
                <a:latin typeface="FrutigerLTStd-Light"/>
              </a:rPr>
              <a:t>cells in </a:t>
            </a:r>
            <a:r>
              <a:rPr lang="en-US" altLang="zh-CN" dirty="0">
                <a:latin typeface="FrutigerLTStd-Light"/>
              </a:rPr>
              <a:t>the bottoms of the crypts of </a:t>
            </a:r>
            <a:r>
              <a:rPr lang="en-US" altLang="zh-CN" dirty="0" smtClean="0">
                <a:latin typeface="FrutigerLTStd-Light"/>
              </a:rPr>
              <a:t>the small </a:t>
            </a:r>
            <a:r>
              <a:rPr lang="en-US" altLang="zh-CN" dirty="0">
                <a:latin typeface="FrutigerLTStd-Light"/>
              </a:rPr>
              <a:t>intestine of </a:t>
            </a:r>
            <a:r>
              <a:rPr lang="en-US" altLang="zh-CN" i="1" dirty="0">
                <a:latin typeface="FrutigerLTStd-LightItalic"/>
              </a:rPr>
              <a:t>Tcf4</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800" dirty="0">
                <a:latin typeface="FrutigerLTStd-Light"/>
              </a:rPr>
              <a:t> </a:t>
            </a:r>
            <a:r>
              <a:rPr lang="en-US" altLang="zh-CN" dirty="0">
                <a:latin typeface="FrutigerLTStd-Light"/>
              </a:rPr>
              <a:t>mice (</a:t>
            </a:r>
            <a:r>
              <a:rPr lang="en-US" altLang="zh-CN" i="1" dirty="0" smtClean="0">
                <a:latin typeface="FrutigerLTStd-LightItalic"/>
              </a:rPr>
              <a:t>arrows, upper </a:t>
            </a:r>
            <a:r>
              <a:rPr lang="en-US" altLang="zh-CN" i="1" dirty="0">
                <a:latin typeface="FrutigerLTStd-LightItalic"/>
              </a:rPr>
              <a:t>panel</a:t>
            </a:r>
            <a:r>
              <a:rPr lang="en-US" altLang="zh-CN" dirty="0">
                <a:latin typeface="FrutigerLTStd-Light"/>
              </a:rPr>
              <a:t>) are highly </a:t>
            </a:r>
            <a:r>
              <a:rPr lang="en-US" altLang="zh-CN" dirty="0" smtClean="0">
                <a:latin typeface="FrutigerLTStd-Light"/>
              </a:rPr>
              <a:t>proliferative, as </a:t>
            </a:r>
            <a:r>
              <a:rPr lang="en-US" altLang="zh-CN" dirty="0">
                <a:latin typeface="FrutigerLTStd-Light"/>
              </a:rPr>
              <a:t>evidenced by the staining for </a:t>
            </a:r>
            <a:r>
              <a:rPr lang="en-US" altLang="zh-CN" dirty="0" smtClean="0">
                <a:latin typeface="FrutigerLTStd-Light"/>
              </a:rPr>
              <a:t>Ki67, a </a:t>
            </a:r>
            <a:r>
              <a:rPr lang="en-US" altLang="zh-CN" dirty="0">
                <a:latin typeface="FrutigerLTStd-Light"/>
              </a:rPr>
              <a:t>marker of cell proliferation (</a:t>
            </a:r>
            <a:r>
              <a:rPr lang="en-US" altLang="zh-CN" i="1" dirty="0" smtClean="0">
                <a:latin typeface="FrutigerLTStd-LightItalic"/>
              </a:rPr>
              <a:t>dark brown </a:t>
            </a:r>
            <a:r>
              <a:rPr lang="en-US" altLang="zh-CN" i="1" dirty="0">
                <a:latin typeface="FrutigerLTStd-LightItalic"/>
              </a:rPr>
              <a:t>nuclei</a:t>
            </a:r>
            <a:r>
              <a:rPr lang="en-US" altLang="zh-CN" dirty="0">
                <a:latin typeface="FrutigerLTStd-Light"/>
              </a:rPr>
              <a:t>). As they move out of </a:t>
            </a:r>
            <a:r>
              <a:rPr lang="en-US" altLang="zh-CN" dirty="0" smtClean="0">
                <a:latin typeface="FrutigerLTStd-Light"/>
              </a:rPr>
              <a:t>the crypt </a:t>
            </a:r>
            <a:r>
              <a:rPr lang="en-US" altLang="zh-CN" dirty="0">
                <a:latin typeface="FrutigerLTStd-Light"/>
              </a:rPr>
              <a:t>up the sides of the villi, they </a:t>
            </a:r>
            <a:r>
              <a:rPr lang="en-US" altLang="zh-CN" dirty="0" smtClean="0">
                <a:latin typeface="FrutigerLTStd-Light"/>
              </a:rPr>
              <a:t>lose proliferative </a:t>
            </a:r>
            <a:r>
              <a:rPr lang="en-US" altLang="zh-CN" dirty="0">
                <a:latin typeface="FrutigerLTStd-Light"/>
              </a:rPr>
              <a:t>potential. </a:t>
            </a:r>
            <a:r>
              <a:rPr lang="en-US" altLang="zh-CN" dirty="0" smtClean="0">
                <a:latin typeface="FrutigerLTStd-Light"/>
              </a:rPr>
              <a:t>In </a:t>
            </a:r>
            <a:r>
              <a:rPr lang="en-US" altLang="zh-CN" i="1" dirty="0">
                <a:latin typeface="FrutigerLTStd-LightItalic"/>
              </a:rPr>
              <a:t>Tcf4</a:t>
            </a:r>
            <a:r>
              <a:rPr lang="en-US" altLang="zh-CN" sz="1400" baseline="30000" dirty="0">
                <a:latin typeface="FrutigerLTStd-Light"/>
              </a:rPr>
              <a:t>–/–</a:t>
            </a:r>
            <a:r>
              <a:rPr lang="en-US" altLang="zh-CN" sz="800" dirty="0">
                <a:latin typeface="FrutigerLTStd-Light"/>
              </a:rPr>
              <a:t> </a:t>
            </a:r>
            <a:r>
              <a:rPr lang="en-US" altLang="zh-CN" dirty="0">
                <a:latin typeface="FrutigerLTStd-Light"/>
              </a:rPr>
              <a:t>mice (</a:t>
            </a:r>
            <a:r>
              <a:rPr lang="en-US" altLang="zh-CN" i="1" dirty="0" smtClean="0">
                <a:latin typeface="FrutigerLTStd-LightItalic"/>
              </a:rPr>
              <a:t>lower panel</a:t>
            </a:r>
            <a:r>
              <a:rPr lang="en-US" altLang="zh-CN" dirty="0">
                <a:latin typeface="FrutigerLTStd-Light"/>
              </a:rPr>
              <a:t>), in contrast, a layer of </a:t>
            </a:r>
            <a:r>
              <a:rPr lang="en-US" altLang="zh-CN" dirty="0" smtClean="0">
                <a:latin typeface="FrutigerLTStd-Light"/>
              </a:rPr>
              <a:t>enterocytes is </a:t>
            </a:r>
            <a:r>
              <a:rPr lang="en-US" altLang="zh-CN" dirty="0">
                <a:latin typeface="FrutigerLTStd-Light"/>
              </a:rPr>
              <a:t>initially formed (</a:t>
            </a:r>
            <a:r>
              <a:rPr lang="en-US" altLang="zh-CN" i="1" dirty="0">
                <a:latin typeface="FrutigerLTStd-LightItalic"/>
              </a:rPr>
              <a:t>red arrows</a:t>
            </a:r>
            <a:r>
              <a:rPr lang="en-US" altLang="zh-CN" dirty="0">
                <a:latin typeface="FrutigerLTStd-Light"/>
              </a:rPr>
              <a:t>), but </a:t>
            </a:r>
            <a:r>
              <a:rPr lang="en-US" altLang="zh-CN" dirty="0" smtClean="0">
                <a:latin typeface="FrutigerLTStd-Light"/>
              </a:rPr>
              <a:t>the proliferating </a:t>
            </a:r>
            <a:r>
              <a:rPr lang="en-US" altLang="zh-CN" dirty="0">
                <a:latin typeface="FrutigerLTStd-Light"/>
              </a:rPr>
              <a:t>enterocyte stem cells in </a:t>
            </a:r>
            <a:r>
              <a:rPr lang="en-US" altLang="zh-CN" dirty="0" smtClean="0">
                <a:latin typeface="FrutigerLTStd-Light"/>
              </a:rPr>
              <a:t>the crypts </a:t>
            </a:r>
            <a:r>
              <a:rPr lang="en-US" altLang="zh-CN" dirty="0">
                <a:latin typeface="FrutigerLTStd-Light"/>
              </a:rPr>
              <a:t>are absent (</a:t>
            </a:r>
            <a:r>
              <a:rPr lang="en-US" altLang="zh-CN" i="1" dirty="0">
                <a:latin typeface="FrutigerLTStd-LightItalic"/>
              </a:rPr>
              <a:t>black arrow</a:t>
            </a:r>
            <a:r>
              <a:rPr lang="en-US" altLang="zh-CN" dirty="0">
                <a:latin typeface="FrutigerLTStd-Light"/>
              </a:rPr>
              <a:t>), and </a:t>
            </a:r>
            <a:r>
              <a:rPr lang="en-US" altLang="zh-CN" dirty="0" smtClean="0">
                <a:latin typeface="FrutigerLTStd-Light"/>
              </a:rPr>
              <a:t>new enterocytes </a:t>
            </a:r>
            <a:r>
              <a:rPr lang="en-US" altLang="zh-CN" dirty="0">
                <a:latin typeface="FrutigerLTStd-Light"/>
              </a:rPr>
              <a:t>are not continually </a:t>
            </a:r>
            <a:r>
              <a:rPr lang="en-US" altLang="zh-CN" dirty="0" smtClean="0">
                <a:latin typeface="FrutigerLTStd-Light"/>
              </a:rPr>
              <a:t>formed to </a:t>
            </a:r>
            <a:r>
              <a:rPr lang="en-US" altLang="zh-CN" dirty="0">
                <a:latin typeface="FrutigerLTStd-Light"/>
              </a:rPr>
              <a:t>replace those lost by apoptosis </a:t>
            </a:r>
            <a:r>
              <a:rPr lang="en-US" altLang="zh-CN" dirty="0" smtClean="0">
                <a:latin typeface="FrutigerLTStd-Light"/>
              </a:rPr>
              <a:t>and sloughing </a:t>
            </a:r>
            <a:r>
              <a:rPr lang="en-US" altLang="zh-CN" dirty="0">
                <a:latin typeface="FrutigerLTStd-Light"/>
              </a:rPr>
              <a:t>into the intestinal lumen.</a:t>
            </a:r>
            <a:endParaRPr lang="zh-CN" altLang="en-US" dirty="0"/>
          </a:p>
        </p:txBody>
      </p:sp>
    </p:spTree>
    <p:extLst>
      <p:ext uri="{BB962C8B-B14F-4D97-AF65-F5344CB8AC3E}">
        <p14:creationId xmlns:p14="http://schemas.microsoft.com/office/powerpoint/2010/main" val="34848333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figure_07_26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10" y="1289304"/>
            <a:ext cx="7870790" cy="4614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176100" y="1629515"/>
            <a:ext cx="3982745" cy="3416320"/>
          </a:xfrm>
          <a:prstGeom prst="rect">
            <a:avLst/>
          </a:prstGeom>
        </p:spPr>
        <p:txBody>
          <a:bodyPr wrap="square">
            <a:spAutoFit/>
          </a:bodyPr>
          <a:lstStyle/>
          <a:p>
            <a:r>
              <a:rPr lang="en-US" altLang="zh-CN" dirty="0">
                <a:latin typeface="FrutigerLTStd-Light"/>
              </a:rPr>
              <a:t>This </a:t>
            </a:r>
            <a:r>
              <a:rPr lang="en-US" altLang="zh-CN" dirty="0" smtClean="0">
                <a:latin typeface="FrutigerLTStd-Light"/>
              </a:rPr>
              <a:t>diagram indicates </a:t>
            </a:r>
            <a:r>
              <a:rPr lang="en-US" altLang="zh-CN" dirty="0">
                <a:latin typeface="FrutigerLTStd-Light"/>
              </a:rPr>
              <a:t>in outline the </a:t>
            </a:r>
            <a:r>
              <a:rPr lang="en-US" altLang="zh-CN" dirty="0" err="1">
                <a:latin typeface="FrutigerLTStd-Light"/>
              </a:rPr>
              <a:t>multidomain</a:t>
            </a:r>
            <a:r>
              <a:rPr lang="en-US" altLang="zh-CN" dirty="0">
                <a:latin typeface="FrutigerLTStd-Light"/>
              </a:rPr>
              <a:t> structure of APC (</a:t>
            </a:r>
            <a:r>
              <a:rPr lang="en-US" altLang="zh-CN" i="1" dirty="0">
                <a:latin typeface="FrutigerLTStd-LightItalic"/>
              </a:rPr>
              <a:t>above</a:t>
            </a:r>
            <a:r>
              <a:rPr lang="en-US" altLang="zh-CN" dirty="0">
                <a:latin typeface="FrutigerLTStd-Light"/>
              </a:rPr>
              <a:t>) </a:t>
            </a:r>
            <a:r>
              <a:rPr lang="en-US" altLang="zh-CN" dirty="0" smtClean="0">
                <a:latin typeface="FrutigerLTStd-Light"/>
              </a:rPr>
              <a:t>with a </a:t>
            </a:r>
            <a:r>
              <a:rPr lang="en-US" altLang="zh-CN" dirty="0">
                <a:latin typeface="FrutigerLTStd-Light"/>
              </a:rPr>
              <a:t>plot of the spectrum of </a:t>
            </a:r>
            <a:r>
              <a:rPr lang="en-US" altLang="zh-CN" i="1" dirty="0">
                <a:latin typeface="FrutigerLTStd-LightItalic"/>
              </a:rPr>
              <a:t>APC </a:t>
            </a:r>
            <a:r>
              <a:rPr lang="en-US" altLang="zh-CN" dirty="0">
                <a:latin typeface="FrutigerLTStd-Light"/>
              </a:rPr>
              <a:t>mutations and where they </a:t>
            </a:r>
            <a:r>
              <a:rPr lang="en-US" altLang="zh-CN" dirty="0" smtClean="0">
                <a:latin typeface="FrutigerLTStd-Light"/>
              </a:rPr>
              <a:t>occur (</a:t>
            </a:r>
            <a:r>
              <a:rPr lang="en-US" altLang="zh-CN" i="1" dirty="0" smtClean="0">
                <a:latin typeface="FrutigerLTStd-LightItalic"/>
              </a:rPr>
              <a:t>below</a:t>
            </a:r>
            <a:r>
              <a:rPr lang="en-US" altLang="zh-CN" dirty="0">
                <a:latin typeface="FrutigerLTStd-Light"/>
              </a:rPr>
              <a:t>). The interactions of the microtubule-binding domain (</a:t>
            </a:r>
            <a:r>
              <a:rPr lang="en-US" altLang="zh-CN" i="1" dirty="0" smtClean="0">
                <a:latin typeface="FrutigerLTStd-LightItalic"/>
              </a:rPr>
              <a:t>light green</a:t>
            </a:r>
            <a:r>
              <a:rPr lang="en-US" altLang="zh-CN" dirty="0">
                <a:latin typeface="FrutigerLTStd-Light"/>
              </a:rPr>
              <a:t>) are important for proper regulation of cell motility </a:t>
            </a:r>
            <a:r>
              <a:rPr lang="en-US" altLang="zh-CN" dirty="0" smtClean="0">
                <a:latin typeface="FrutigerLTStd-Light"/>
              </a:rPr>
              <a:t>and mitosis—a </a:t>
            </a:r>
            <a:r>
              <a:rPr lang="en-US" altLang="zh-CN" dirty="0">
                <a:latin typeface="FrutigerLTStd-Light"/>
              </a:rPr>
              <a:t>mechanistically unrelated function of this protein (</a:t>
            </a:r>
            <a:r>
              <a:rPr lang="en-US" altLang="zh-CN" dirty="0" smtClean="0">
                <a:latin typeface="FrutigerLTStd-Light"/>
              </a:rPr>
              <a:t>see Figure </a:t>
            </a:r>
            <a:r>
              <a:rPr lang="en-US" altLang="zh-CN" dirty="0">
                <a:latin typeface="FrutigerLTStd-Light"/>
              </a:rPr>
              <a:t>7.27).</a:t>
            </a:r>
            <a:endParaRPr lang="zh-CN" altLang="en-US" dirty="0"/>
          </a:p>
        </p:txBody>
      </p:sp>
      <p:sp>
        <p:nvSpPr>
          <p:cNvPr id="5" name="Rectangle 4"/>
          <p:cNvSpPr/>
          <p:nvPr/>
        </p:nvSpPr>
        <p:spPr>
          <a:xfrm>
            <a:off x="1872752" y="237415"/>
            <a:ext cx="8505855" cy="646331"/>
          </a:xfrm>
          <a:prstGeom prst="rect">
            <a:avLst/>
          </a:prstGeom>
        </p:spPr>
        <p:txBody>
          <a:bodyPr wrap="none">
            <a:spAutoFit/>
          </a:bodyPr>
          <a:lstStyle/>
          <a:p>
            <a:r>
              <a:rPr lang="en-US" altLang="zh-CN" sz="3200" b="1" dirty="0">
                <a:solidFill>
                  <a:srgbClr val="1271FF"/>
                </a:solidFill>
                <a:latin typeface="FrutigerLTStd-Bold"/>
              </a:rPr>
              <a:t>Figure 7.26 </a:t>
            </a:r>
            <a:r>
              <a:rPr lang="en-US" altLang="zh-CN" sz="3200" b="1" dirty="0" err="1">
                <a:solidFill>
                  <a:srgbClr val="000000"/>
                </a:solidFill>
                <a:latin typeface="FrutigerLTStd-Bold"/>
              </a:rPr>
              <a:t>Apc</a:t>
            </a:r>
            <a:r>
              <a:rPr lang="en-US" altLang="zh-CN" sz="3200" b="1" dirty="0">
                <a:solidFill>
                  <a:srgbClr val="000000"/>
                </a:solidFill>
                <a:latin typeface="FrutigerLTStd-Bold"/>
              </a:rPr>
              <a:t>, </a:t>
            </a:r>
            <a:r>
              <a:rPr lang="en-US" altLang="zh-CN" sz="3600" b="1" dirty="0">
                <a:solidFill>
                  <a:srgbClr val="000000"/>
                </a:solidFill>
                <a:latin typeface="TimesNewRomanPS-BoldMT"/>
              </a:rPr>
              <a:t>β</a:t>
            </a:r>
            <a:r>
              <a:rPr lang="en-US" altLang="zh-CN" sz="3200" b="1" dirty="0">
                <a:solidFill>
                  <a:srgbClr val="000000"/>
                </a:solidFill>
                <a:latin typeface="FrutigerLTStd-Bold"/>
              </a:rPr>
              <a:t>-catenin, and </a:t>
            </a:r>
            <a:r>
              <a:rPr lang="en-US" altLang="zh-CN" sz="3200" b="1" dirty="0" err="1">
                <a:solidFill>
                  <a:srgbClr val="000000"/>
                </a:solidFill>
                <a:latin typeface="FrutigerLTStd-Bold"/>
              </a:rPr>
              <a:t>Tcf</a:t>
            </a:r>
            <a:r>
              <a:rPr lang="en-US" altLang="zh-CN" sz="3200" b="1" dirty="0">
                <a:solidFill>
                  <a:srgbClr val="000000"/>
                </a:solidFill>
                <a:latin typeface="FrutigerLTStd-Bold"/>
              </a:rPr>
              <a:t>/</a:t>
            </a:r>
            <a:r>
              <a:rPr lang="en-US" altLang="zh-CN" sz="3200" b="1" dirty="0" err="1">
                <a:solidFill>
                  <a:srgbClr val="000000"/>
                </a:solidFill>
                <a:latin typeface="FrutigerLTStd-Bold"/>
              </a:rPr>
              <a:t>Lef</a:t>
            </a:r>
            <a:endParaRPr lang="zh-CN" altLang="en-US" sz="3200" dirty="0"/>
          </a:p>
        </p:txBody>
      </p:sp>
    </p:spTree>
    <p:extLst>
      <p:ext uri="{BB962C8B-B14F-4D97-AF65-F5344CB8AC3E}">
        <p14:creationId xmlns:p14="http://schemas.microsoft.com/office/powerpoint/2010/main" val="11954911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descr="figure_07_26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637" y="1410209"/>
            <a:ext cx="8524875" cy="325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56596" y="5264039"/>
            <a:ext cx="10184955" cy="769441"/>
          </a:xfrm>
          <a:prstGeom prst="rect">
            <a:avLst/>
          </a:prstGeom>
        </p:spPr>
        <p:txBody>
          <a:bodyPr wrap="square">
            <a:spAutoFit/>
          </a:bodyPr>
          <a:lstStyle/>
          <a:p>
            <a:r>
              <a:rPr lang="en-US" altLang="zh-CN" sz="2000" dirty="0">
                <a:latin typeface="FrutigerLTStd-Light"/>
              </a:rPr>
              <a:t>As is apparent, the </a:t>
            </a:r>
            <a:r>
              <a:rPr lang="en-US" altLang="zh-CN" sz="2400" dirty="0">
                <a:latin typeface="TimesNewRomanPSMT"/>
              </a:rPr>
              <a:t>β</a:t>
            </a:r>
            <a:r>
              <a:rPr lang="en-US" altLang="zh-CN" sz="2000" dirty="0">
                <a:latin typeface="FrutigerLTStd-Light"/>
              </a:rPr>
              <a:t>-catenin molecule (</a:t>
            </a:r>
            <a:r>
              <a:rPr lang="en-US" altLang="zh-CN" sz="2000" i="1" dirty="0">
                <a:latin typeface="FrutigerLTStd-LightItalic"/>
              </a:rPr>
              <a:t>light </a:t>
            </a:r>
            <a:r>
              <a:rPr lang="en-US" altLang="zh-CN" sz="2000" i="1" dirty="0" smtClean="0">
                <a:latin typeface="FrutigerLTStd-LightItalic"/>
              </a:rPr>
              <a:t>blue, gray </a:t>
            </a:r>
            <a:r>
              <a:rPr lang="en-US" altLang="zh-CN" sz="2000" i="1" dirty="0">
                <a:latin typeface="FrutigerLTStd-LightItalic"/>
              </a:rPr>
              <a:t>cylinders</a:t>
            </a:r>
            <a:r>
              <a:rPr lang="en-US" altLang="zh-CN" sz="2000" dirty="0">
                <a:latin typeface="FrutigerLTStd-Light"/>
              </a:rPr>
              <a:t>) associates with a number of alternative </a:t>
            </a:r>
            <a:r>
              <a:rPr lang="en-US" altLang="zh-CN" sz="2000" dirty="0" smtClean="0">
                <a:latin typeface="FrutigerLTStd-Light"/>
              </a:rPr>
              <a:t>partner proteins </a:t>
            </a:r>
            <a:r>
              <a:rPr lang="en-US" altLang="zh-CN" sz="2000" dirty="0">
                <a:latin typeface="FrutigerLTStd-Light"/>
              </a:rPr>
              <a:t>during its life cycle.</a:t>
            </a:r>
            <a:endParaRPr lang="zh-CN" altLang="en-US" sz="2000" dirty="0"/>
          </a:p>
        </p:txBody>
      </p:sp>
      <p:sp>
        <p:nvSpPr>
          <p:cNvPr id="5" name="Rectangle 4"/>
          <p:cNvSpPr/>
          <p:nvPr/>
        </p:nvSpPr>
        <p:spPr>
          <a:xfrm>
            <a:off x="1872752" y="237415"/>
            <a:ext cx="8505855" cy="646331"/>
          </a:xfrm>
          <a:prstGeom prst="rect">
            <a:avLst/>
          </a:prstGeom>
        </p:spPr>
        <p:txBody>
          <a:bodyPr wrap="none">
            <a:spAutoFit/>
          </a:bodyPr>
          <a:lstStyle/>
          <a:p>
            <a:r>
              <a:rPr lang="en-US" altLang="zh-CN" sz="3200" b="1" dirty="0">
                <a:solidFill>
                  <a:srgbClr val="1271FF"/>
                </a:solidFill>
                <a:latin typeface="FrutigerLTStd-Bold"/>
              </a:rPr>
              <a:t>Figure 7.26 </a:t>
            </a:r>
            <a:r>
              <a:rPr lang="en-US" altLang="zh-CN" sz="3200" b="1" dirty="0" err="1">
                <a:solidFill>
                  <a:srgbClr val="000000"/>
                </a:solidFill>
                <a:latin typeface="FrutigerLTStd-Bold"/>
              </a:rPr>
              <a:t>Apc</a:t>
            </a:r>
            <a:r>
              <a:rPr lang="en-US" altLang="zh-CN" sz="3200" b="1" dirty="0">
                <a:solidFill>
                  <a:srgbClr val="000000"/>
                </a:solidFill>
                <a:latin typeface="FrutigerLTStd-Bold"/>
              </a:rPr>
              <a:t>, </a:t>
            </a:r>
            <a:r>
              <a:rPr lang="en-US" altLang="zh-CN" sz="3600" b="1" dirty="0">
                <a:solidFill>
                  <a:srgbClr val="000000"/>
                </a:solidFill>
                <a:latin typeface="TimesNewRomanPS-BoldMT"/>
              </a:rPr>
              <a:t>β</a:t>
            </a:r>
            <a:r>
              <a:rPr lang="en-US" altLang="zh-CN" sz="3200" b="1" dirty="0">
                <a:solidFill>
                  <a:srgbClr val="000000"/>
                </a:solidFill>
                <a:latin typeface="FrutigerLTStd-Bold"/>
              </a:rPr>
              <a:t>-catenin, and </a:t>
            </a:r>
            <a:r>
              <a:rPr lang="en-US" altLang="zh-CN" sz="3200" b="1" dirty="0" err="1">
                <a:solidFill>
                  <a:srgbClr val="000000"/>
                </a:solidFill>
                <a:latin typeface="FrutigerLTStd-Bold"/>
              </a:rPr>
              <a:t>Tcf</a:t>
            </a:r>
            <a:r>
              <a:rPr lang="en-US" altLang="zh-CN" sz="3200" b="1" dirty="0">
                <a:solidFill>
                  <a:srgbClr val="000000"/>
                </a:solidFill>
                <a:latin typeface="FrutigerLTStd-Bold"/>
              </a:rPr>
              <a:t>/</a:t>
            </a:r>
            <a:r>
              <a:rPr lang="en-US" altLang="zh-CN" sz="3200" b="1" dirty="0" err="1">
                <a:solidFill>
                  <a:srgbClr val="000000"/>
                </a:solidFill>
                <a:latin typeface="FrutigerLTStd-Bold"/>
              </a:rPr>
              <a:t>Lef</a:t>
            </a:r>
            <a:endParaRPr lang="zh-CN" altLang="en-US" sz="3200" dirty="0"/>
          </a:p>
        </p:txBody>
      </p:sp>
    </p:spTree>
    <p:extLst>
      <p:ext uri="{BB962C8B-B14F-4D97-AF65-F5344CB8AC3E}">
        <p14:creationId xmlns:p14="http://schemas.microsoft.com/office/powerpoint/2010/main" val="35231424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descr="figure_07_26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397" y="1374166"/>
            <a:ext cx="4857341" cy="4505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859626" y="2452854"/>
            <a:ext cx="5506366" cy="2347950"/>
          </a:xfrm>
          <a:prstGeom prst="rect">
            <a:avLst/>
          </a:prstGeom>
        </p:spPr>
        <p:txBody>
          <a:bodyPr wrap="square">
            <a:spAutoFit/>
          </a:bodyPr>
          <a:lstStyle/>
          <a:p>
            <a:pPr>
              <a:lnSpc>
                <a:spcPct val="150000"/>
              </a:lnSpc>
            </a:pPr>
            <a:r>
              <a:rPr lang="en-US" altLang="zh-CN" sz="2000" dirty="0">
                <a:latin typeface="FrutigerLTStd-Light"/>
              </a:rPr>
              <a:t>In the </a:t>
            </a:r>
            <a:r>
              <a:rPr lang="en-US" altLang="zh-CN" sz="2000" dirty="0" smtClean="0">
                <a:latin typeface="FrutigerLTStd-Light"/>
              </a:rPr>
              <a:t>Min </a:t>
            </a:r>
            <a:r>
              <a:rPr lang="en-US" altLang="zh-CN" sz="2000" dirty="0">
                <a:latin typeface="FrutigerLTStd-Light"/>
              </a:rPr>
              <a:t>(multiple intestinal neoplasia) mouse model of familial polyposis, </a:t>
            </a:r>
            <a:r>
              <a:rPr lang="en-US" altLang="zh-CN" sz="2000" dirty="0" smtClean="0">
                <a:latin typeface="FrutigerLTStd-Light"/>
              </a:rPr>
              <a:t>an inactivating </a:t>
            </a:r>
            <a:r>
              <a:rPr lang="en-US" altLang="zh-CN" sz="2000" dirty="0">
                <a:latin typeface="FrutigerLTStd-Light"/>
              </a:rPr>
              <a:t>point mutation was introduced into the </a:t>
            </a:r>
            <a:r>
              <a:rPr lang="en-US" altLang="zh-CN" sz="2000" i="1" dirty="0" err="1">
                <a:latin typeface="FrutigerLTStd-LightItalic"/>
              </a:rPr>
              <a:t>Apc</a:t>
            </a:r>
            <a:r>
              <a:rPr lang="en-US" altLang="zh-CN" sz="2000" i="1" dirty="0">
                <a:latin typeface="FrutigerLTStd-LightItalic"/>
              </a:rPr>
              <a:t> </a:t>
            </a:r>
            <a:r>
              <a:rPr lang="en-US" altLang="zh-CN" sz="2000" dirty="0">
                <a:latin typeface="FrutigerLTStd-Light"/>
              </a:rPr>
              <a:t>gene </a:t>
            </a:r>
            <a:r>
              <a:rPr lang="en-US" altLang="zh-CN" sz="2000" dirty="0" smtClean="0">
                <a:latin typeface="FrutigerLTStd-Light"/>
              </a:rPr>
              <a:t>by the </a:t>
            </a:r>
            <a:r>
              <a:rPr lang="en-US" altLang="zh-CN" sz="2000" dirty="0">
                <a:latin typeface="FrutigerLTStd-Light"/>
              </a:rPr>
              <a:t>actions of a mutagenic chemical</a:t>
            </a:r>
            <a:endParaRPr lang="zh-CN" altLang="en-US" sz="2000" dirty="0"/>
          </a:p>
        </p:txBody>
      </p:sp>
      <p:sp>
        <p:nvSpPr>
          <p:cNvPr id="4" name="Rectangle 3"/>
          <p:cNvSpPr/>
          <p:nvPr/>
        </p:nvSpPr>
        <p:spPr>
          <a:xfrm>
            <a:off x="1872752" y="237415"/>
            <a:ext cx="8505855" cy="646331"/>
          </a:xfrm>
          <a:prstGeom prst="rect">
            <a:avLst/>
          </a:prstGeom>
        </p:spPr>
        <p:txBody>
          <a:bodyPr wrap="none">
            <a:spAutoFit/>
          </a:bodyPr>
          <a:lstStyle/>
          <a:p>
            <a:r>
              <a:rPr lang="en-US" altLang="zh-CN" sz="3200" b="1" dirty="0">
                <a:solidFill>
                  <a:srgbClr val="1271FF"/>
                </a:solidFill>
                <a:latin typeface="FrutigerLTStd-Bold"/>
              </a:rPr>
              <a:t>Figure 7.26 </a:t>
            </a:r>
            <a:r>
              <a:rPr lang="en-US" altLang="zh-CN" sz="3200" b="1" dirty="0" err="1">
                <a:solidFill>
                  <a:srgbClr val="000000"/>
                </a:solidFill>
                <a:latin typeface="FrutigerLTStd-Bold"/>
              </a:rPr>
              <a:t>Apc</a:t>
            </a:r>
            <a:r>
              <a:rPr lang="en-US" altLang="zh-CN" sz="3200" b="1" dirty="0">
                <a:solidFill>
                  <a:srgbClr val="000000"/>
                </a:solidFill>
                <a:latin typeface="FrutigerLTStd-Bold"/>
              </a:rPr>
              <a:t>, </a:t>
            </a:r>
            <a:r>
              <a:rPr lang="en-US" altLang="zh-CN" sz="3600" b="1" dirty="0">
                <a:solidFill>
                  <a:srgbClr val="000000"/>
                </a:solidFill>
                <a:latin typeface="TimesNewRomanPS-BoldMT"/>
              </a:rPr>
              <a:t>β</a:t>
            </a:r>
            <a:r>
              <a:rPr lang="en-US" altLang="zh-CN" sz="3200" b="1" dirty="0">
                <a:solidFill>
                  <a:srgbClr val="000000"/>
                </a:solidFill>
                <a:latin typeface="FrutigerLTStd-Bold"/>
              </a:rPr>
              <a:t>-catenin, and </a:t>
            </a:r>
            <a:r>
              <a:rPr lang="en-US" altLang="zh-CN" sz="3200" b="1" dirty="0" err="1">
                <a:solidFill>
                  <a:srgbClr val="000000"/>
                </a:solidFill>
                <a:latin typeface="FrutigerLTStd-Bold"/>
              </a:rPr>
              <a:t>Tcf</a:t>
            </a:r>
            <a:r>
              <a:rPr lang="en-US" altLang="zh-CN" sz="3200" b="1" dirty="0">
                <a:solidFill>
                  <a:srgbClr val="000000"/>
                </a:solidFill>
                <a:latin typeface="FrutigerLTStd-Bold"/>
              </a:rPr>
              <a:t>/</a:t>
            </a:r>
            <a:r>
              <a:rPr lang="en-US" altLang="zh-CN" sz="3200" b="1" dirty="0" err="1">
                <a:solidFill>
                  <a:srgbClr val="000000"/>
                </a:solidFill>
                <a:latin typeface="FrutigerLTStd-Bold"/>
              </a:rPr>
              <a:t>Lef</a:t>
            </a:r>
            <a:endParaRPr lang="zh-CN" altLang="en-US" sz="3200" dirty="0"/>
          </a:p>
        </p:txBody>
      </p:sp>
    </p:spTree>
    <p:extLst>
      <p:ext uri="{BB962C8B-B14F-4D97-AF65-F5344CB8AC3E}">
        <p14:creationId xmlns:p14="http://schemas.microsoft.com/office/powerpoint/2010/main" val="41377661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7_0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668" y="1383902"/>
            <a:ext cx="3000756" cy="5071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569464" y="190314"/>
            <a:ext cx="7868958" cy="523220"/>
          </a:xfrm>
          <a:prstGeom prst="rect">
            <a:avLst/>
          </a:prstGeom>
        </p:spPr>
        <p:txBody>
          <a:bodyPr wrap="square">
            <a:spAutoFit/>
          </a:bodyPr>
          <a:lstStyle/>
          <a:p>
            <a:r>
              <a:rPr lang="en-US" altLang="zh-CN" sz="2800" b="1" dirty="0">
                <a:solidFill>
                  <a:srgbClr val="1271FF"/>
                </a:solidFill>
                <a:latin typeface="FrutigerLTStd-Bold"/>
              </a:rPr>
              <a:t>Figure 7.1 </a:t>
            </a:r>
            <a:r>
              <a:rPr lang="en-US" altLang="zh-CN" sz="2800" b="1" dirty="0">
                <a:solidFill>
                  <a:srgbClr val="000000"/>
                </a:solidFill>
                <a:latin typeface="FrutigerLTStd-Bold"/>
              </a:rPr>
              <a:t>Experimental fusion </a:t>
            </a:r>
            <a:r>
              <a:rPr lang="en-US" altLang="zh-CN" sz="2800" b="1" dirty="0" smtClean="0">
                <a:solidFill>
                  <a:srgbClr val="000000"/>
                </a:solidFill>
                <a:latin typeface="FrutigerLTStd-Bold"/>
              </a:rPr>
              <a:t>of cells</a:t>
            </a:r>
            <a:endParaRPr lang="zh-CN" altLang="en-US" sz="2800" dirty="0"/>
          </a:p>
        </p:txBody>
      </p:sp>
      <p:sp>
        <p:nvSpPr>
          <p:cNvPr id="4" name="Rectangle 3"/>
          <p:cNvSpPr/>
          <p:nvPr/>
        </p:nvSpPr>
        <p:spPr>
          <a:xfrm>
            <a:off x="4238496" y="2095744"/>
            <a:ext cx="7312152" cy="3477875"/>
          </a:xfrm>
          <a:prstGeom prst="rect">
            <a:avLst/>
          </a:prstGeom>
        </p:spPr>
        <p:txBody>
          <a:bodyPr wrap="square">
            <a:spAutoFit/>
          </a:bodyPr>
          <a:lstStyle/>
          <a:p>
            <a:r>
              <a:rPr lang="en-US" altLang="zh-CN" sz="2000" dirty="0">
                <a:latin typeface="FrutigerLTStd-Light"/>
              </a:rPr>
              <a:t>(A) When cells growing adjacent to one another in monolayer culture are exposed to a </a:t>
            </a:r>
            <a:r>
              <a:rPr lang="en-US" altLang="zh-CN" sz="2000" i="1" dirty="0" err="1">
                <a:latin typeface="FrutigerLTStd-LightItalic"/>
              </a:rPr>
              <a:t>fusogenic</a:t>
            </a:r>
            <a:r>
              <a:rPr lang="en-US" altLang="zh-CN" sz="2000" i="1" dirty="0">
                <a:latin typeface="FrutigerLTStd-LightItalic"/>
              </a:rPr>
              <a:t> </a:t>
            </a:r>
            <a:r>
              <a:rPr lang="en-US" altLang="zh-CN" sz="2000" dirty="0">
                <a:latin typeface="FrutigerLTStd-Light"/>
              </a:rPr>
              <a:t>agent, such as inactivated </a:t>
            </a:r>
            <a:r>
              <a:rPr lang="en-US" altLang="zh-CN" sz="2000" u="sng" dirty="0">
                <a:solidFill>
                  <a:srgbClr val="FF0000"/>
                </a:solidFill>
                <a:latin typeface="FrutigerLTStd-Light"/>
              </a:rPr>
              <a:t>Sendai virus </a:t>
            </a:r>
            <a:r>
              <a:rPr lang="en-US" altLang="zh-CN" sz="2000" dirty="0">
                <a:latin typeface="FrutigerLTStd-Light"/>
              </a:rPr>
              <a:t>or </a:t>
            </a:r>
            <a:r>
              <a:rPr lang="en-US" altLang="zh-CN" sz="2000" u="sng" dirty="0">
                <a:solidFill>
                  <a:srgbClr val="FF0000"/>
                </a:solidFill>
                <a:latin typeface="FrutigerLTStd-Light"/>
              </a:rPr>
              <a:t>polyethylene glycol (PEG)</a:t>
            </a:r>
            <a:r>
              <a:rPr lang="en-US" altLang="zh-CN" sz="2000" dirty="0">
                <a:latin typeface="FrutigerLTStd-Light"/>
              </a:rPr>
              <a:t>, they initially form a </a:t>
            </a:r>
            <a:r>
              <a:rPr lang="en-US" altLang="zh-CN" sz="2000" dirty="0" err="1">
                <a:latin typeface="FrutigerLTStd-Light"/>
              </a:rPr>
              <a:t>heterokaryon</a:t>
            </a:r>
            <a:r>
              <a:rPr lang="en-US" altLang="zh-CN" sz="2000" dirty="0">
                <a:latin typeface="FrutigerLTStd-Light"/>
              </a:rPr>
              <a:t> with multiple nuclei. When the </a:t>
            </a:r>
            <a:r>
              <a:rPr lang="en-US" altLang="zh-CN" sz="2000" dirty="0" err="1">
                <a:latin typeface="FrutigerLTStd-Light"/>
              </a:rPr>
              <a:t>heterokaryon</a:t>
            </a:r>
            <a:r>
              <a:rPr lang="en-US" altLang="zh-CN" sz="2000" dirty="0">
                <a:latin typeface="FrutigerLTStd-Light"/>
              </a:rPr>
              <a:t> subsequently passes through mitosis, the two sets of parental chromosomes are pooled in a single nucleus. During propagation of the resulting </a:t>
            </a:r>
            <a:r>
              <a:rPr lang="en-US" altLang="zh-CN" sz="2000" dirty="0" smtClean="0">
                <a:latin typeface="FrutigerLTStd-Light"/>
              </a:rPr>
              <a:t>tetraploid(</a:t>
            </a:r>
            <a:r>
              <a:rPr lang="zh-CN" altLang="en-US" sz="2000" dirty="0"/>
              <a:t>四倍体</a:t>
            </a:r>
            <a:r>
              <a:rPr lang="en-US" altLang="zh-CN" sz="2000" dirty="0" smtClean="0">
                <a:latin typeface="FrutigerLTStd-Light"/>
              </a:rPr>
              <a:t>) </a:t>
            </a:r>
            <a:r>
              <a:rPr lang="en-US" altLang="zh-CN" sz="2000" dirty="0">
                <a:latin typeface="FrutigerLTStd-Light"/>
              </a:rPr>
              <a:t>cell in culture, the descendant cells often shed some of these chromosomes, thereby reducing their chromosome complement to a </a:t>
            </a:r>
            <a:r>
              <a:rPr lang="en-US" altLang="zh-CN" sz="2000" dirty="0" smtClean="0">
                <a:latin typeface="FrutigerLTStd-Light"/>
              </a:rPr>
              <a:t>quasi-triploid(</a:t>
            </a:r>
            <a:r>
              <a:rPr lang="zh-CN" altLang="en-US" sz="2000" dirty="0"/>
              <a:t>准三倍体</a:t>
            </a:r>
            <a:r>
              <a:rPr lang="en-US" altLang="zh-CN" sz="2000" dirty="0" smtClean="0">
                <a:latin typeface="FrutigerLTStd-Light"/>
              </a:rPr>
              <a:t>) </a:t>
            </a:r>
            <a:r>
              <a:rPr lang="en-US" altLang="zh-CN" sz="2000" dirty="0">
                <a:latin typeface="FrutigerLTStd-Light"/>
              </a:rPr>
              <a:t>or </a:t>
            </a:r>
            <a:r>
              <a:rPr lang="en-US" altLang="zh-CN" sz="2000" dirty="0" err="1" smtClean="0">
                <a:latin typeface="FrutigerLTStd-Light"/>
              </a:rPr>
              <a:t>hyperdiploid</a:t>
            </a:r>
            <a:r>
              <a:rPr lang="en-US" altLang="zh-CN" sz="2000" dirty="0" smtClean="0">
                <a:latin typeface="FrutigerLTStd-Light"/>
              </a:rPr>
              <a:t>(</a:t>
            </a:r>
            <a:r>
              <a:rPr lang="zh-CN" altLang="en-US" sz="2000" dirty="0"/>
              <a:t>超二倍体</a:t>
            </a:r>
            <a:r>
              <a:rPr lang="en-US" altLang="zh-CN" sz="2000" dirty="0" smtClean="0">
                <a:latin typeface="FrutigerLTStd-Light"/>
              </a:rPr>
              <a:t>) </a:t>
            </a:r>
            <a:r>
              <a:rPr lang="en-US" altLang="zh-CN" sz="2000" dirty="0">
                <a:latin typeface="FrutigerLTStd-Light"/>
              </a:rPr>
              <a:t>state.</a:t>
            </a:r>
          </a:p>
        </p:txBody>
      </p:sp>
    </p:spTree>
    <p:extLst>
      <p:ext uri="{BB962C8B-B14F-4D97-AF65-F5344CB8AC3E}">
        <p14:creationId xmlns:p14="http://schemas.microsoft.com/office/powerpoint/2010/main" val="26402915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00912" y="2072563"/>
            <a:ext cx="9845040" cy="1485407"/>
          </a:xfrm>
          <a:prstGeom prst="rect">
            <a:avLst/>
          </a:prstGeom>
        </p:spPr>
        <p:txBody>
          <a:bodyPr wrap="square">
            <a:spAutoFit/>
          </a:bodyPr>
          <a:lstStyle/>
          <a:p>
            <a:pPr algn="ctr">
              <a:lnSpc>
                <a:spcPct val="150000"/>
              </a:lnSpc>
            </a:pPr>
            <a:r>
              <a:rPr lang="en-US" altLang="zh-CN" sz="3200" dirty="0">
                <a:solidFill>
                  <a:srgbClr val="1271FF"/>
                </a:solidFill>
                <a:latin typeface="ACaslonPro-Regular"/>
              </a:rPr>
              <a:t>7.12 Von </a:t>
            </a:r>
            <a:r>
              <a:rPr lang="en-US" altLang="zh-CN" sz="3200" dirty="0" err="1">
                <a:solidFill>
                  <a:srgbClr val="1271FF"/>
                </a:solidFill>
                <a:latin typeface="ACaslonPro-Regular"/>
              </a:rPr>
              <a:t>Hippel</a:t>
            </a:r>
            <a:r>
              <a:rPr lang="en-US" altLang="zh-CN" sz="3200" dirty="0">
                <a:solidFill>
                  <a:srgbClr val="1271FF"/>
                </a:solidFill>
                <a:latin typeface="ACaslonPro-Regular"/>
              </a:rPr>
              <a:t>–</a:t>
            </a:r>
            <a:r>
              <a:rPr lang="en-US" altLang="zh-CN" sz="3200" dirty="0" err="1">
                <a:solidFill>
                  <a:srgbClr val="1271FF"/>
                </a:solidFill>
                <a:latin typeface="ACaslonPro-Regular"/>
              </a:rPr>
              <a:t>Lindau</a:t>
            </a:r>
            <a:r>
              <a:rPr lang="en-US" altLang="zh-CN" sz="3200" dirty="0">
                <a:solidFill>
                  <a:srgbClr val="1271FF"/>
                </a:solidFill>
                <a:latin typeface="ACaslonPro-Regular"/>
              </a:rPr>
              <a:t> disease: </a:t>
            </a:r>
            <a:r>
              <a:rPr lang="en-US" altLang="zh-CN" sz="3200" dirty="0" err="1">
                <a:solidFill>
                  <a:srgbClr val="1271FF"/>
                </a:solidFill>
                <a:latin typeface="ACaslonPro-Regular"/>
              </a:rPr>
              <a:t>pVHL</a:t>
            </a:r>
            <a:r>
              <a:rPr lang="en-US" altLang="zh-CN" sz="3200" dirty="0">
                <a:solidFill>
                  <a:srgbClr val="1271FF"/>
                </a:solidFill>
                <a:latin typeface="ACaslonPro-Regular"/>
              </a:rPr>
              <a:t> modulates </a:t>
            </a:r>
            <a:r>
              <a:rPr lang="en-US" altLang="zh-CN" sz="3200" dirty="0" smtClean="0">
                <a:solidFill>
                  <a:srgbClr val="1271FF"/>
                </a:solidFill>
                <a:latin typeface="ACaslonPro-Regular"/>
              </a:rPr>
              <a:t>the hypoxic </a:t>
            </a:r>
            <a:r>
              <a:rPr lang="en-US" altLang="zh-CN" sz="3200" dirty="0">
                <a:solidFill>
                  <a:srgbClr val="1271FF"/>
                </a:solidFill>
                <a:latin typeface="ACaslonPro-Regular"/>
              </a:rPr>
              <a:t>response</a:t>
            </a:r>
            <a:endParaRPr lang="zh-CN" altLang="en-US" sz="3200" dirty="0"/>
          </a:p>
        </p:txBody>
      </p:sp>
    </p:spTree>
    <p:extLst>
      <p:ext uri="{BB962C8B-B14F-4D97-AF65-F5344CB8AC3E}">
        <p14:creationId xmlns:p14="http://schemas.microsoft.com/office/powerpoint/2010/main" val="1181129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16741" y="555998"/>
            <a:ext cx="6417141" cy="646331"/>
          </a:xfrm>
          <a:prstGeom prst="rect">
            <a:avLst/>
          </a:prstGeom>
        </p:spPr>
        <p:txBody>
          <a:bodyPr wrap="none">
            <a:spAutoFit/>
          </a:bodyPr>
          <a:lstStyle/>
          <a:p>
            <a:r>
              <a:rPr lang="en-US" altLang="zh-CN" sz="3600" b="1" dirty="0">
                <a:latin typeface="UtopiaStd-Regular"/>
              </a:rPr>
              <a:t>Von </a:t>
            </a:r>
            <a:r>
              <a:rPr lang="en-US" altLang="zh-CN" sz="3600" b="1" dirty="0" err="1">
                <a:latin typeface="UtopiaStd-Regular"/>
              </a:rPr>
              <a:t>Hippel</a:t>
            </a:r>
            <a:r>
              <a:rPr lang="en-US" altLang="zh-CN" sz="3600" b="1" dirty="0">
                <a:latin typeface="UtopiaStd-Regular"/>
              </a:rPr>
              <a:t>–</a:t>
            </a:r>
            <a:r>
              <a:rPr lang="en-US" altLang="zh-CN" sz="3600" b="1" dirty="0" err="1">
                <a:latin typeface="UtopiaStd-Regular"/>
              </a:rPr>
              <a:t>Lindau</a:t>
            </a:r>
            <a:r>
              <a:rPr lang="en-US" altLang="zh-CN" sz="3600" b="1" dirty="0">
                <a:latin typeface="UtopiaStd-Regular"/>
              </a:rPr>
              <a:t> syndrome</a:t>
            </a:r>
            <a:endParaRPr lang="zh-CN" altLang="en-US" sz="3600" b="1" dirty="0"/>
          </a:p>
        </p:txBody>
      </p:sp>
      <p:sp>
        <p:nvSpPr>
          <p:cNvPr id="3" name="Rectangle 2"/>
          <p:cNvSpPr/>
          <p:nvPr/>
        </p:nvSpPr>
        <p:spPr>
          <a:xfrm>
            <a:off x="832103" y="1620256"/>
            <a:ext cx="10186416" cy="3046988"/>
          </a:xfrm>
          <a:prstGeom prst="rect">
            <a:avLst/>
          </a:prstGeom>
        </p:spPr>
        <p:txBody>
          <a:bodyPr wrap="square">
            <a:spAutoFit/>
          </a:bodyPr>
          <a:lstStyle/>
          <a:p>
            <a:r>
              <a:rPr lang="en-US" altLang="zh-CN" sz="2400" u="sng" dirty="0">
                <a:solidFill>
                  <a:srgbClr val="FF0000"/>
                </a:solidFill>
                <a:latin typeface="UtopiaStd-Regular"/>
              </a:rPr>
              <a:t>Von </a:t>
            </a:r>
            <a:r>
              <a:rPr lang="en-US" altLang="zh-CN" sz="2400" u="sng" dirty="0" err="1">
                <a:solidFill>
                  <a:srgbClr val="FF0000"/>
                </a:solidFill>
                <a:latin typeface="UtopiaStd-Regular"/>
              </a:rPr>
              <a:t>Hippel</a:t>
            </a:r>
            <a:r>
              <a:rPr lang="en-US" altLang="zh-CN" sz="2400" u="sng" dirty="0">
                <a:solidFill>
                  <a:srgbClr val="FF0000"/>
                </a:solidFill>
                <a:latin typeface="UtopiaStd-Regular"/>
              </a:rPr>
              <a:t>–</a:t>
            </a:r>
            <a:r>
              <a:rPr lang="en-US" altLang="zh-CN" sz="2400" u="sng" dirty="0" err="1">
                <a:solidFill>
                  <a:srgbClr val="FF0000"/>
                </a:solidFill>
                <a:latin typeface="UtopiaStd-Regular"/>
              </a:rPr>
              <a:t>Lindau</a:t>
            </a:r>
            <a:r>
              <a:rPr lang="en-US" altLang="zh-CN" sz="2400" u="sng" dirty="0">
                <a:solidFill>
                  <a:srgbClr val="FF0000"/>
                </a:solidFill>
                <a:latin typeface="UtopiaStd-Regular"/>
              </a:rPr>
              <a:t> syndrome </a:t>
            </a:r>
            <a:r>
              <a:rPr lang="en-US" altLang="zh-CN" sz="2400" dirty="0">
                <a:latin typeface="UtopiaStd-Regular"/>
              </a:rPr>
              <a:t>is a hereditary predisposition to the development of </a:t>
            </a:r>
            <a:r>
              <a:rPr lang="en-US" altLang="zh-CN" sz="2400" dirty="0" smtClean="0">
                <a:latin typeface="UtopiaStd-Regular"/>
              </a:rPr>
              <a:t>a variety </a:t>
            </a:r>
            <a:r>
              <a:rPr lang="en-US" altLang="zh-CN" sz="2400" dirty="0">
                <a:latin typeface="UtopiaStd-Regular"/>
              </a:rPr>
              <a:t>of tumors, including clear-cell carcinomas of the kidney, </a:t>
            </a:r>
            <a:r>
              <a:rPr lang="en-US" altLang="zh-CN" sz="2400" b="1" dirty="0" err="1" smtClean="0">
                <a:latin typeface="UtopiaStd-Bold"/>
              </a:rPr>
              <a:t>pheochromocytomas</a:t>
            </a:r>
            <a:r>
              <a:rPr lang="en-US" altLang="zh-CN" sz="2400" b="1" dirty="0" smtClean="0">
                <a:latin typeface="UtopiaStd-Bold"/>
              </a:rPr>
              <a:t> </a:t>
            </a:r>
            <a:r>
              <a:rPr lang="en-US" altLang="zh-CN" sz="2400" dirty="0" smtClean="0">
                <a:latin typeface="UtopiaStd-Regular"/>
              </a:rPr>
              <a:t>(tumors </a:t>
            </a:r>
            <a:r>
              <a:rPr lang="en-US" altLang="zh-CN" sz="2400" dirty="0">
                <a:latin typeface="UtopiaStd-Regular"/>
              </a:rPr>
              <a:t>of cells in the adrenal </a:t>
            </a:r>
            <a:r>
              <a:rPr lang="en-US" altLang="zh-CN" sz="2400" dirty="0" smtClean="0">
                <a:latin typeface="UtopiaStd-Regular"/>
              </a:rPr>
              <a:t>gland(</a:t>
            </a:r>
            <a:r>
              <a:rPr lang="zh-CN" altLang="en-US" sz="2400" dirty="0"/>
              <a:t>肾上腺</a:t>
            </a:r>
            <a:r>
              <a:rPr lang="en-US" altLang="zh-CN" sz="2400" dirty="0" smtClean="0">
                <a:latin typeface="UtopiaStd-Regular"/>
              </a:rPr>
              <a:t>)), </a:t>
            </a:r>
            <a:r>
              <a:rPr lang="en-US" altLang="zh-CN" sz="2400" dirty="0">
                <a:latin typeface="UtopiaStd-Regular"/>
              </a:rPr>
              <a:t>and </a:t>
            </a:r>
            <a:r>
              <a:rPr lang="en-US" altLang="zh-CN" sz="2400" b="1" dirty="0" err="1">
                <a:latin typeface="UtopiaStd-Bold"/>
              </a:rPr>
              <a:t>hemangioblastomas</a:t>
            </a:r>
            <a:r>
              <a:rPr lang="en-US" altLang="zh-CN" sz="2400" b="1" dirty="0">
                <a:latin typeface="UtopiaStd-Bold"/>
              </a:rPr>
              <a:t> </a:t>
            </a:r>
            <a:r>
              <a:rPr lang="en-US" altLang="zh-CN" sz="2400" dirty="0">
                <a:latin typeface="UtopiaStd-Regular"/>
              </a:rPr>
              <a:t>(blood </a:t>
            </a:r>
            <a:r>
              <a:rPr lang="en-US" altLang="zh-CN" sz="2400" dirty="0" smtClean="0">
                <a:latin typeface="UtopiaStd-Regular"/>
              </a:rPr>
              <a:t>vessel tumors</a:t>
            </a:r>
            <a:r>
              <a:rPr lang="en-US" altLang="zh-CN" sz="2400" dirty="0">
                <a:latin typeface="UtopiaStd-Regular"/>
              </a:rPr>
              <a:t>) of the central nervous system and retina. Germ-line mutations of the </a:t>
            </a:r>
            <a:r>
              <a:rPr lang="en-US" altLang="zh-CN" sz="2400" i="1" dirty="0" smtClean="0">
                <a:latin typeface="UtopiaStd-Italic"/>
              </a:rPr>
              <a:t>VHL </a:t>
            </a:r>
            <a:r>
              <a:rPr lang="en-US" altLang="zh-CN" sz="2400" dirty="0" smtClean="0">
                <a:latin typeface="UtopiaStd-Regular"/>
              </a:rPr>
              <a:t>tumor </a:t>
            </a:r>
            <a:r>
              <a:rPr lang="en-US" altLang="zh-CN" sz="2400" dirty="0">
                <a:latin typeface="UtopiaStd-Regular"/>
              </a:rPr>
              <a:t>suppressor gene have been documented in almost all of the patients </a:t>
            </a:r>
            <a:r>
              <a:rPr lang="en-US" altLang="zh-CN" sz="2400" dirty="0" smtClean="0">
                <a:latin typeface="UtopiaStd-Regular"/>
              </a:rPr>
              <a:t>suffering from </a:t>
            </a:r>
            <a:r>
              <a:rPr lang="en-US" altLang="zh-CN" sz="2400" dirty="0">
                <a:latin typeface="UtopiaStd-Regular"/>
              </a:rPr>
              <a:t>the syndrome, which affects about </a:t>
            </a:r>
            <a:r>
              <a:rPr lang="en-US" altLang="zh-CN" sz="2400" u="sng" dirty="0">
                <a:latin typeface="UtopiaStd-Regular"/>
              </a:rPr>
              <a:t>1 in 35,000</a:t>
            </a:r>
            <a:r>
              <a:rPr lang="en-US" altLang="zh-CN" sz="2400" dirty="0">
                <a:latin typeface="UtopiaStd-Regular"/>
              </a:rPr>
              <a:t> in the general population.</a:t>
            </a:r>
            <a:endParaRPr lang="zh-CN" altLang="en-US" sz="2400" dirty="0"/>
          </a:p>
        </p:txBody>
      </p:sp>
      <p:sp>
        <p:nvSpPr>
          <p:cNvPr id="4" name="Rectangle 3"/>
          <p:cNvSpPr/>
          <p:nvPr/>
        </p:nvSpPr>
        <p:spPr>
          <a:xfrm>
            <a:off x="7999744" y="5085171"/>
            <a:ext cx="3018775" cy="369332"/>
          </a:xfrm>
          <a:prstGeom prst="rect">
            <a:avLst/>
          </a:prstGeom>
        </p:spPr>
        <p:txBody>
          <a:bodyPr wrap="none">
            <a:spAutoFit/>
          </a:bodyPr>
          <a:lstStyle/>
          <a:p>
            <a:r>
              <a:rPr lang="it-IT" altLang="zh-CN" i="1" dirty="0">
                <a:solidFill>
                  <a:srgbClr val="000000"/>
                </a:solidFill>
                <a:latin typeface="Times New Roman" panose="02020603050405020304" pitchFamily="18" charset="0"/>
              </a:rPr>
              <a:t>VHL</a:t>
            </a:r>
            <a:r>
              <a:rPr lang="it-IT" altLang="zh-CN" dirty="0">
                <a:solidFill>
                  <a:srgbClr val="000000"/>
                </a:solidFill>
                <a:latin typeface="Times New Roman" panose="02020603050405020304" pitchFamily="18" charset="0"/>
              </a:rPr>
              <a:t> gene </a:t>
            </a:r>
            <a:r>
              <a:rPr lang="it-IT" altLang="zh-CN" dirty="0" smtClean="0">
                <a:solidFill>
                  <a:srgbClr val="000000"/>
                </a:solidFill>
                <a:latin typeface="Times New Roman" panose="02020603050405020304" pitchFamily="18" charset="0"/>
              </a:rPr>
              <a:t>was cloned in </a:t>
            </a:r>
            <a:r>
              <a:rPr lang="it-IT" altLang="zh-CN" b="1" dirty="0">
                <a:solidFill>
                  <a:srgbClr val="FF0000"/>
                </a:solidFill>
                <a:latin typeface="Times New Roman" panose="02020603050405020304" pitchFamily="18" charset="0"/>
              </a:rPr>
              <a:t>1993 </a:t>
            </a:r>
            <a:endParaRPr lang="zh-CN" altLang="en-US" b="1" dirty="0">
              <a:solidFill>
                <a:srgbClr val="FF0000"/>
              </a:solidFill>
            </a:endParaRPr>
          </a:p>
        </p:txBody>
      </p:sp>
      <p:sp>
        <p:nvSpPr>
          <p:cNvPr id="6" name="Rectangle 5"/>
          <p:cNvSpPr/>
          <p:nvPr/>
        </p:nvSpPr>
        <p:spPr>
          <a:xfrm>
            <a:off x="7999744" y="5464522"/>
            <a:ext cx="3182113" cy="646331"/>
          </a:xfrm>
          <a:prstGeom prst="rect">
            <a:avLst/>
          </a:prstGeom>
        </p:spPr>
        <p:txBody>
          <a:bodyPr wrap="square">
            <a:spAutoFit/>
          </a:bodyPr>
          <a:lstStyle/>
          <a:p>
            <a:r>
              <a:rPr lang="en-US" altLang="zh-CN" sz="1200" dirty="0" err="1"/>
              <a:t>Latif</a:t>
            </a:r>
            <a:r>
              <a:rPr lang="en-US" altLang="zh-CN" sz="1200" dirty="0"/>
              <a:t> F, Tory K, </a:t>
            </a:r>
            <a:r>
              <a:rPr lang="en-US" altLang="zh-CN" sz="1200" dirty="0" err="1"/>
              <a:t>Gnarra</a:t>
            </a:r>
            <a:r>
              <a:rPr lang="en-US" altLang="zh-CN" sz="1200" dirty="0"/>
              <a:t> J, et al. Identification of the von </a:t>
            </a:r>
            <a:r>
              <a:rPr lang="en-US" altLang="zh-CN" sz="1200" dirty="0" err="1"/>
              <a:t>Hippel-Lindau</a:t>
            </a:r>
            <a:r>
              <a:rPr lang="en-US" altLang="zh-CN" sz="1200" dirty="0"/>
              <a:t> disease tumor suppressor gene. Science. 1993;260:1317–1320.</a:t>
            </a:r>
            <a:endParaRPr lang="zh-CN" altLang="en-US" sz="1200" dirty="0"/>
          </a:p>
        </p:txBody>
      </p:sp>
      <p:sp>
        <p:nvSpPr>
          <p:cNvPr id="8" name="Rectangle 7"/>
          <p:cNvSpPr/>
          <p:nvPr/>
        </p:nvSpPr>
        <p:spPr>
          <a:xfrm>
            <a:off x="832103" y="5086278"/>
            <a:ext cx="6053329" cy="646331"/>
          </a:xfrm>
          <a:prstGeom prst="rect">
            <a:avLst/>
          </a:prstGeom>
        </p:spPr>
        <p:txBody>
          <a:bodyPr wrap="square">
            <a:spAutoFit/>
          </a:bodyPr>
          <a:lstStyle/>
          <a:p>
            <a:r>
              <a:rPr lang="en-US" altLang="zh-CN" dirty="0"/>
              <a:t>The German ophthalmologist Eugen von </a:t>
            </a:r>
            <a:r>
              <a:rPr lang="en-US" altLang="zh-CN" dirty="0" err="1"/>
              <a:t>Hippel</a:t>
            </a:r>
            <a:r>
              <a:rPr lang="en-US" altLang="zh-CN" dirty="0"/>
              <a:t> first described </a:t>
            </a:r>
            <a:r>
              <a:rPr lang="en-US" altLang="zh-CN" dirty="0" err="1"/>
              <a:t>angiomas</a:t>
            </a:r>
            <a:r>
              <a:rPr lang="en-US" altLang="zh-CN" dirty="0"/>
              <a:t> in the eye in </a:t>
            </a:r>
            <a:r>
              <a:rPr lang="en-US" altLang="zh-CN" b="1" dirty="0">
                <a:solidFill>
                  <a:srgbClr val="FF0000"/>
                </a:solidFill>
              </a:rPr>
              <a:t>1904</a:t>
            </a:r>
            <a:r>
              <a:rPr lang="en-US" altLang="zh-CN" dirty="0"/>
              <a:t>.</a:t>
            </a:r>
            <a:endParaRPr lang="zh-CN" altLang="en-US" dirty="0"/>
          </a:p>
        </p:txBody>
      </p:sp>
    </p:spTree>
    <p:extLst>
      <p:ext uri="{BB962C8B-B14F-4D97-AF65-F5344CB8AC3E}">
        <p14:creationId xmlns:p14="http://schemas.microsoft.com/office/powerpoint/2010/main" val="23926835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7438" y="475488"/>
            <a:ext cx="4143442" cy="646331"/>
          </a:xfrm>
          <a:prstGeom prst="rect">
            <a:avLst/>
          </a:prstGeom>
          <a:noFill/>
        </p:spPr>
        <p:txBody>
          <a:bodyPr wrap="none" rtlCol="0">
            <a:spAutoFit/>
          </a:bodyPr>
          <a:lstStyle/>
          <a:p>
            <a:r>
              <a:rPr lang="en-US" altLang="zh-CN" sz="3600" i="1" dirty="0" smtClean="0"/>
              <a:t>VHL</a:t>
            </a:r>
            <a:r>
              <a:rPr lang="en-US" altLang="zh-CN" sz="3600" dirty="0" smtClean="0"/>
              <a:t> in human cancer</a:t>
            </a:r>
            <a:endParaRPr lang="zh-CN" altLang="en-US" sz="3600" dirty="0"/>
          </a:p>
        </p:txBody>
      </p:sp>
      <p:graphicFrame>
        <p:nvGraphicFramePr>
          <p:cNvPr id="3" name="Object 2"/>
          <p:cNvGraphicFramePr>
            <a:graphicFrameLocks noChangeAspect="1"/>
          </p:cNvGraphicFramePr>
          <p:nvPr>
            <p:extLst>
              <p:ext uri="{D42A27DB-BD31-4B8C-83A1-F6EECF244321}">
                <p14:modId xmlns:p14="http://schemas.microsoft.com/office/powerpoint/2010/main" val="3729279765"/>
              </p:ext>
            </p:extLst>
          </p:nvPr>
        </p:nvGraphicFramePr>
        <p:xfrm>
          <a:off x="7940294" y="390299"/>
          <a:ext cx="3242818" cy="4023213"/>
        </p:xfrm>
        <a:graphic>
          <a:graphicData uri="http://schemas.openxmlformats.org/presentationml/2006/ole">
            <mc:AlternateContent xmlns:mc="http://schemas.openxmlformats.org/markup-compatibility/2006">
              <mc:Choice xmlns:v="urn:schemas-microsoft-com:vml" Requires="v">
                <p:oleObj spid="_x0000_s2398" r:id="rId3" imgW="4101480" imgH="6044400" progId="">
                  <p:embed/>
                </p:oleObj>
              </mc:Choice>
              <mc:Fallback>
                <p:oleObj r:id="rId3" imgW="4101480" imgH="6044400" progId="">
                  <p:embed/>
                  <p:pic>
                    <p:nvPicPr>
                      <p:cNvPr id="0" name=""/>
                      <p:cNvPicPr/>
                      <p:nvPr/>
                    </p:nvPicPr>
                    <p:blipFill>
                      <a:blip r:embed="rId4"/>
                      <a:stretch>
                        <a:fillRect/>
                      </a:stretch>
                    </p:blipFill>
                    <p:spPr>
                      <a:xfrm>
                        <a:off x="7940294" y="390299"/>
                        <a:ext cx="3242818" cy="4023213"/>
                      </a:xfrm>
                      <a:prstGeom prst="rect">
                        <a:avLst/>
                      </a:prstGeom>
                    </p:spPr>
                  </p:pic>
                </p:oleObj>
              </mc:Fallback>
            </mc:AlternateContent>
          </a:graphicData>
        </a:graphic>
      </p:graphicFrame>
      <p:sp>
        <p:nvSpPr>
          <p:cNvPr id="5" name="Rectangle 4"/>
          <p:cNvSpPr/>
          <p:nvPr/>
        </p:nvSpPr>
        <p:spPr>
          <a:xfrm rot="16200000">
            <a:off x="8634985" y="4303475"/>
            <a:ext cx="2676144" cy="2585323"/>
          </a:xfrm>
          <a:prstGeom prst="rect">
            <a:avLst/>
          </a:prstGeom>
        </p:spPr>
        <p:txBody>
          <a:bodyPr wrap="square">
            <a:spAutoFit/>
          </a:bodyPr>
          <a:lstStyle/>
          <a:p>
            <a:pPr algn="r">
              <a:lnSpc>
                <a:spcPct val="150000"/>
              </a:lnSpc>
            </a:pPr>
            <a:r>
              <a:rPr lang="en-US" altLang="zh-CN" sz="1200" dirty="0" err="1"/>
              <a:t>ccRCC</a:t>
            </a:r>
            <a:r>
              <a:rPr lang="en-US" altLang="zh-CN" sz="1200" dirty="0"/>
              <a:t> (IRC)</a:t>
            </a:r>
          </a:p>
          <a:p>
            <a:pPr algn="r">
              <a:lnSpc>
                <a:spcPct val="150000"/>
              </a:lnSpc>
            </a:pPr>
            <a:r>
              <a:rPr lang="en-US" altLang="zh-CN" sz="1200" dirty="0" err="1"/>
              <a:t>ccRCC</a:t>
            </a:r>
            <a:r>
              <a:rPr lang="en-US" altLang="zh-CN" sz="1200" dirty="0"/>
              <a:t> (TCGA)</a:t>
            </a:r>
          </a:p>
          <a:p>
            <a:pPr algn="r">
              <a:lnSpc>
                <a:spcPct val="150000"/>
              </a:lnSpc>
            </a:pPr>
            <a:r>
              <a:rPr lang="en-US" altLang="zh-CN" sz="1200" dirty="0" err="1"/>
              <a:t>ccRCC</a:t>
            </a:r>
            <a:r>
              <a:rPr lang="en-US" altLang="zh-CN" sz="1200" dirty="0"/>
              <a:t> (TCGA pub)</a:t>
            </a:r>
          </a:p>
          <a:p>
            <a:pPr algn="r">
              <a:lnSpc>
                <a:spcPct val="150000"/>
              </a:lnSpc>
            </a:pPr>
            <a:r>
              <a:rPr lang="en-US" altLang="zh-CN" sz="1200" dirty="0" err="1"/>
              <a:t>ccRCC</a:t>
            </a:r>
            <a:r>
              <a:rPr lang="en-US" altLang="zh-CN" sz="1200" dirty="0"/>
              <a:t> (U Tokyo)</a:t>
            </a:r>
          </a:p>
          <a:p>
            <a:pPr algn="r">
              <a:lnSpc>
                <a:spcPct val="150000"/>
              </a:lnSpc>
            </a:pPr>
            <a:r>
              <a:rPr lang="en-US" altLang="zh-CN" sz="1200" dirty="0" err="1"/>
              <a:t>ccRCC</a:t>
            </a:r>
            <a:r>
              <a:rPr lang="en-US" altLang="zh-CN" sz="1200" dirty="0"/>
              <a:t> (BGI 2012)</a:t>
            </a:r>
          </a:p>
          <a:p>
            <a:pPr algn="r">
              <a:lnSpc>
                <a:spcPct val="150000"/>
              </a:lnSpc>
            </a:pPr>
            <a:r>
              <a:rPr lang="en-US" altLang="zh-CN" sz="1200" dirty="0"/>
              <a:t>Breast (BCCRC </a:t>
            </a:r>
            <a:r>
              <a:rPr lang="en-US" altLang="zh-CN" sz="1200" dirty="0" err="1"/>
              <a:t>Xenograft</a:t>
            </a:r>
            <a:r>
              <a:rPr lang="en-US" altLang="zh-CN" sz="1200" dirty="0"/>
              <a:t>)</a:t>
            </a:r>
          </a:p>
          <a:p>
            <a:pPr algn="r">
              <a:lnSpc>
                <a:spcPct val="150000"/>
              </a:lnSpc>
            </a:pPr>
            <a:r>
              <a:rPr lang="en-US" altLang="zh-CN" sz="1200" dirty="0"/>
              <a:t>NEPC (Trento/Cornell/Broad 2016)</a:t>
            </a:r>
          </a:p>
          <a:p>
            <a:pPr algn="r">
              <a:lnSpc>
                <a:spcPct val="150000"/>
              </a:lnSpc>
            </a:pPr>
            <a:r>
              <a:rPr lang="en-US" altLang="zh-CN" sz="1200" dirty="0"/>
              <a:t>Bladder (TCGA 2014)</a:t>
            </a:r>
          </a:p>
          <a:p>
            <a:pPr algn="r">
              <a:lnSpc>
                <a:spcPct val="150000"/>
              </a:lnSpc>
            </a:pPr>
            <a:r>
              <a:rPr lang="en-US" altLang="zh-CN" sz="1200" dirty="0"/>
              <a:t>Bladder (TCGA)</a:t>
            </a:r>
            <a:endParaRPr lang="zh-CN" altLang="en-US" sz="1200" dirty="0"/>
          </a:p>
        </p:txBody>
      </p:sp>
      <p:graphicFrame>
        <p:nvGraphicFramePr>
          <p:cNvPr id="6" name="Object 5"/>
          <p:cNvGraphicFramePr>
            <a:graphicFrameLocks noChangeAspect="1"/>
          </p:cNvGraphicFramePr>
          <p:nvPr>
            <p:extLst>
              <p:ext uri="{D42A27DB-BD31-4B8C-83A1-F6EECF244321}">
                <p14:modId xmlns:p14="http://schemas.microsoft.com/office/powerpoint/2010/main" val="3148889993"/>
              </p:ext>
            </p:extLst>
          </p:nvPr>
        </p:nvGraphicFramePr>
        <p:xfrm>
          <a:off x="775272" y="2211596"/>
          <a:ext cx="6703486" cy="2201916"/>
        </p:xfrm>
        <a:graphic>
          <a:graphicData uri="http://schemas.openxmlformats.org/presentationml/2006/ole">
            <mc:AlternateContent xmlns:mc="http://schemas.openxmlformats.org/markup-compatibility/2006">
              <mc:Choice xmlns:v="urn:schemas-microsoft-com:vml" Requires="v">
                <p:oleObj spid="_x0000_s2399" r:id="rId5" imgW="9472680" imgH="3110760" progId="">
                  <p:embed/>
                </p:oleObj>
              </mc:Choice>
              <mc:Fallback>
                <p:oleObj r:id="rId5" imgW="9472680" imgH="3110760" progId="">
                  <p:embed/>
                  <p:pic>
                    <p:nvPicPr>
                      <p:cNvPr id="0" name=""/>
                      <p:cNvPicPr/>
                      <p:nvPr/>
                    </p:nvPicPr>
                    <p:blipFill>
                      <a:blip r:embed="rId6"/>
                      <a:stretch>
                        <a:fillRect/>
                      </a:stretch>
                    </p:blipFill>
                    <p:spPr>
                      <a:xfrm>
                        <a:off x="775272" y="2211596"/>
                        <a:ext cx="6703486" cy="2201916"/>
                      </a:xfrm>
                      <a:prstGeom prst="rect">
                        <a:avLst/>
                      </a:prstGeom>
                    </p:spPr>
                  </p:pic>
                </p:oleObj>
              </mc:Fallback>
            </mc:AlternateContent>
          </a:graphicData>
        </a:graphic>
      </p:graphicFrame>
      <p:sp>
        <p:nvSpPr>
          <p:cNvPr id="7" name="TextBox 6"/>
          <p:cNvSpPr txBox="1"/>
          <p:nvPr/>
        </p:nvSpPr>
        <p:spPr>
          <a:xfrm>
            <a:off x="925587" y="5221224"/>
            <a:ext cx="6359049" cy="646331"/>
          </a:xfrm>
          <a:prstGeom prst="rect">
            <a:avLst/>
          </a:prstGeom>
          <a:noFill/>
        </p:spPr>
        <p:txBody>
          <a:bodyPr wrap="none" rtlCol="0">
            <a:spAutoFit/>
          </a:bodyPr>
          <a:lstStyle/>
          <a:p>
            <a:r>
              <a:rPr lang="en-US" altLang="zh-CN" dirty="0" smtClean="0"/>
              <a:t>For VHL, Significant number of inactivation mutation is observed.</a:t>
            </a:r>
          </a:p>
          <a:p>
            <a:r>
              <a:rPr lang="en-US" altLang="zh-CN" dirty="0"/>
              <a:t>Especially in </a:t>
            </a:r>
            <a:r>
              <a:rPr lang="en-US" altLang="zh-CN" b="1" dirty="0" err="1" smtClean="0">
                <a:solidFill>
                  <a:srgbClr val="FF0000"/>
                </a:solidFill>
              </a:rPr>
              <a:t>ccRCC</a:t>
            </a:r>
            <a:r>
              <a:rPr lang="en-US" altLang="zh-CN" b="1" dirty="0" smtClean="0">
                <a:solidFill>
                  <a:srgbClr val="FF0000"/>
                </a:solidFill>
              </a:rPr>
              <a:t> </a:t>
            </a:r>
            <a:r>
              <a:rPr lang="en-US" altLang="zh-CN" dirty="0" smtClean="0"/>
              <a:t>(</a:t>
            </a:r>
            <a:r>
              <a:rPr lang="en-US" altLang="zh-CN" dirty="0"/>
              <a:t>Clear cell renal cell </a:t>
            </a:r>
            <a:r>
              <a:rPr lang="en-US" altLang="zh-CN" dirty="0" smtClean="0"/>
              <a:t>carcinoma,</a:t>
            </a:r>
            <a:r>
              <a:rPr lang="zh-CN" altLang="en-US" dirty="0"/>
              <a:t>肾透明细胞癌</a:t>
            </a:r>
            <a:r>
              <a:rPr lang="en-US" altLang="zh-CN" dirty="0" smtClean="0"/>
              <a:t>).</a:t>
            </a:r>
            <a:endParaRPr lang="zh-CN" altLang="en-US" dirty="0"/>
          </a:p>
        </p:txBody>
      </p:sp>
    </p:spTree>
    <p:extLst>
      <p:ext uri="{BB962C8B-B14F-4D97-AF65-F5344CB8AC3E}">
        <p14:creationId xmlns:p14="http://schemas.microsoft.com/office/powerpoint/2010/main" val="1787467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6888" y="78097"/>
            <a:ext cx="11945112" cy="1384995"/>
          </a:xfrm>
          <a:prstGeom prst="rect">
            <a:avLst/>
          </a:prstGeom>
        </p:spPr>
        <p:txBody>
          <a:bodyPr wrap="square">
            <a:spAutoFit/>
          </a:bodyPr>
          <a:lstStyle/>
          <a:p>
            <a:pPr algn="ctr">
              <a:lnSpc>
                <a:spcPct val="150000"/>
              </a:lnSpc>
            </a:pPr>
            <a:r>
              <a:rPr lang="en-US" altLang="zh-CN" sz="2800" b="1" dirty="0">
                <a:solidFill>
                  <a:srgbClr val="454545"/>
                </a:solidFill>
                <a:latin typeface="BrandonText"/>
              </a:rPr>
              <a:t>2016 Albert </a:t>
            </a:r>
            <a:r>
              <a:rPr lang="en-US" altLang="zh-CN" sz="2800" b="1" dirty="0" err="1">
                <a:solidFill>
                  <a:srgbClr val="454545"/>
                </a:solidFill>
                <a:latin typeface="BrandonText"/>
              </a:rPr>
              <a:t>Lasker</a:t>
            </a:r>
            <a:r>
              <a:rPr lang="en-US" altLang="zh-CN" sz="2800" b="1" dirty="0">
                <a:solidFill>
                  <a:srgbClr val="454545"/>
                </a:solidFill>
                <a:latin typeface="BrandonText"/>
              </a:rPr>
              <a:t> Basic Medical Research </a:t>
            </a:r>
            <a:r>
              <a:rPr lang="en-US" altLang="zh-CN" sz="2800" b="1" dirty="0" smtClean="0">
                <a:solidFill>
                  <a:srgbClr val="454545"/>
                </a:solidFill>
                <a:latin typeface="BrandonText"/>
              </a:rPr>
              <a:t>Award/2019 Nobel Prize</a:t>
            </a:r>
            <a:endParaRPr lang="en-US" altLang="zh-CN" sz="2800" b="1" dirty="0">
              <a:solidFill>
                <a:srgbClr val="454545"/>
              </a:solidFill>
              <a:latin typeface="BrandonText"/>
            </a:endParaRPr>
          </a:p>
          <a:p>
            <a:pPr algn="ctr">
              <a:lnSpc>
                <a:spcPct val="150000"/>
              </a:lnSpc>
            </a:pPr>
            <a:r>
              <a:rPr lang="en-US" altLang="zh-CN" sz="2800" dirty="0">
                <a:solidFill>
                  <a:srgbClr val="454545"/>
                </a:solidFill>
                <a:latin typeface="Lora"/>
              </a:rPr>
              <a:t>Oxygen sensing – an essential process for survival</a:t>
            </a:r>
            <a:endParaRPr lang="en-US" altLang="zh-CN" sz="2800" b="0" i="0" dirty="0">
              <a:solidFill>
                <a:srgbClr val="454545"/>
              </a:solidFill>
              <a:effectLst/>
              <a:latin typeface="Lora"/>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4259700554"/>
              </p:ext>
            </p:extLst>
          </p:nvPr>
        </p:nvGraphicFramePr>
        <p:xfrm>
          <a:off x="2880900" y="1669861"/>
          <a:ext cx="6152832" cy="2733195"/>
        </p:xfrm>
        <a:graphic>
          <a:graphicData uri="http://schemas.openxmlformats.org/presentationml/2006/ole">
            <mc:AlternateContent xmlns:mc="http://schemas.openxmlformats.org/markup-compatibility/2006">
              <mc:Choice xmlns:v="urn:schemas-microsoft-com:vml" Requires="v">
                <p:oleObj spid="_x0000_s4254" r:id="rId4" imgW="9320400" imgH="4139640" progId="">
                  <p:embed/>
                </p:oleObj>
              </mc:Choice>
              <mc:Fallback>
                <p:oleObj r:id="rId4" imgW="9320400" imgH="4139640" progId="">
                  <p:embed/>
                  <p:pic>
                    <p:nvPicPr>
                      <p:cNvPr id="0" name=""/>
                      <p:cNvPicPr/>
                      <p:nvPr/>
                    </p:nvPicPr>
                    <p:blipFill>
                      <a:blip r:embed="rId5"/>
                      <a:stretch>
                        <a:fillRect/>
                      </a:stretch>
                    </p:blipFill>
                    <p:spPr>
                      <a:xfrm>
                        <a:off x="2880900" y="1669861"/>
                        <a:ext cx="6152832" cy="2733195"/>
                      </a:xfrm>
                      <a:prstGeom prst="rect">
                        <a:avLst/>
                      </a:prstGeom>
                    </p:spPr>
                  </p:pic>
                </p:oleObj>
              </mc:Fallback>
            </mc:AlternateContent>
          </a:graphicData>
        </a:graphic>
      </p:graphicFrame>
      <p:sp>
        <p:nvSpPr>
          <p:cNvPr id="6" name="Rectangle 5"/>
          <p:cNvSpPr/>
          <p:nvPr/>
        </p:nvSpPr>
        <p:spPr>
          <a:xfrm>
            <a:off x="601279" y="4536976"/>
            <a:ext cx="4252190" cy="369332"/>
          </a:xfrm>
          <a:prstGeom prst="rect">
            <a:avLst/>
          </a:prstGeom>
        </p:spPr>
        <p:txBody>
          <a:bodyPr wrap="none">
            <a:spAutoFit/>
          </a:bodyPr>
          <a:lstStyle/>
          <a:p>
            <a:r>
              <a:rPr lang="en-US" altLang="zh-CN" dirty="0"/>
              <a:t>Gregg L. </a:t>
            </a:r>
            <a:r>
              <a:rPr lang="en-US" altLang="zh-CN" dirty="0" err="1" smtClean="0"/>
              <a:t>Semenza</a:t>
            </a:r>
            <a:r>
              <a:rPr lang="en-US" altLang="zh-CN" dirty="0" smtClean="0"/>
              <a:t>,  Identify HIF-1a in 1992; </a:t>
            </a:r>
            <a:endParaRPr lang="zh-CN" altLang="en-US" dirty="0"/>
          </a:p>
        </p:txBody>
      </p:sp>
      <p:sp>
        <p:nvSpPr>
          <p:cNvPr id="8" name="Rectangle 7"/>
          <p:cNvSpPr/>
          <p:nvPr/>
        </p:nvSpPr>
        <p:spPr>
          <a:xfrm>
            <a:off x="601280" y="5242698"/>
            <a:ext cx="4115030" cy="646331"/>
          </a:xfrm>
          <a:prstGeom prst="rect">
            <a:avLst/>
          </a:prstGeom>
        </p:spPr>
        <p:txBody>
          <a:bodyPr wrap="square">
            <a:spAutoFit/>
          </a:bodyPr>
          <a:lstStyle/>
          <a:p>
            <a:r>
              <a:rPr lang="en-US" altLang="zh-CN" dirty="0"/>
              <a:t>Peter J. </a:t>
            </a:r>
            <a:r>
              <a:rPr lang="en-US" altLang="zh-CN" dirty="0" err="1" smtClean="0"/>
              <a:t>Ratcliffe</a:t>
            </a:r>
            <a:r>
              <a:rPr lang="en-US" altLang="zh-CN" dirty="0" smtClean="0"/>
              <a:t>, identify VHL function in 1999;</a:t>
            </a:r>
            <a:endParaRPr lang="zh-CN" altLang="en-US" dirty="0"/>
          </a:p>
        </p:txBody>
      </p:sp>
      <p:sp>
        <p:nvSpPr>
          <p:cNvPr id="10" name="Rectangle 9"/>
          <p:cNvSpPr/>
          <p:nvPr/>
        </p:nvSpPr>
        <p:spPr>
          <a:xfrm>
            <a:off x="601279" y="6107594"/>
            <a:ext cx="4115030" cy="646331"/>
          </a:xfrm>
          <a:prstGeom prst="rect">
            <a:avLst/>
          </a:prstGeom>
        </p:spPr>
        <p:txBody>
          <a:bodyPr wrap="square">
            <a:spAutoFit/>
          </a:bodyPr>
          <a:lstStyle/>
          <a:p>
            <a:r>
              <a:rPr lang="en-US" altLang="zh-CN" dirty="0"/>
              <a:t>William G. </a:t>
            </a:r>
            <a:r>
              <a:rPr lang="en-US" altLang="zh-CN" dirty="0" err="1" smtClean="0"/>
              <a:t>Kaelin</a:t>
            </a:r>
            <a:r>
              <a:rPr lang="en-US" altLang="zh-CN" dirty="0" smtClean="0"/>
              <a:t>, </a:t>
            </a:r>
            <a:r>
              <a:rPr lang="en-US" altLang="zh-CN" dirty="0"/>
              <a:t>identify VHL function in </a:t>
            </a:r>
            <a:r>
              <a:rPr lang="en-US" altLang="zh-CN" dirty="0" smtClean="0"/>
              <a:t>1996;</a:t>
            </a:r>
            <a:endParaRPr lang="zh-CN" altLang="en-US" dirty="0"/>
          </a:p>
        </p:txBody>
      </p:sp>
      <p:sp>
        <p:nvSpPr>
          <p:cNvPr id="12" name="Rectangle 11"/>
          <p:cNvSpPr/>
          <p:nvPr/>
        </p:nvSpPr>
        <p:spPr>
          <a:xfrm>
            <a:off x="4679733" y="4536976"/>
            <a:ext cx="7202424" cy="461665"/>
          </a:xfrm>
          <a:prstGeom prst="rect">
            <a:avLst/>
          </a:prstGeom>
        </p:spPr>
        <p:txBody>
          <a:bodyPr wrap="square">
            <a:spAutoFit/>
          </a:bodyPr>
          <a:lstStyle/>
          <a:p>
            <a:r>
              <a:rPr lang="en-US" altLang="zh-CN" sz="1200" dirty="0" err="1"/>
              <a:t>Semenza</a:t>
            </a:r>
            <a:r>
              <a:rPr lang="en-US" altLang="zh-CN" sz="1200" dirty="0"/>
              <a:t> GL, Wang GL. A nuclear factor induced by hypoxia via de novo protein synthesis binds to the human erythropoietin gene enhancer at a site required for transcriptional activation. Mol. Cell. Biol. 12:5447-5454 (1992).</a:t>
            </a:r>
            <a:endParaRPr lang="zh-CN" altLang="en-US" sz="1200" dirty="0"/>
          </a:p>
        </p:txBody>
      </p:sp>
      <p:sp>
        <p:nvSpPr>
          <p:cNvPr id="14" name="Rectangle 13"/>
          <p:cNvSpPr/>
          <p:nvPr/>
        </p:nvSpPr>
        <p:spPr>
          <a:xfrm>
            <a:off x="4679733" y="5205410"/>
            <a:ext cx="7202424" cy="646331"/>
          </a:xfrm>
          <a:prstGeom prst="rect">
            <a:avLst/>
          </a:prstGeom>
        </p:spPr>
        <p:txBody>
          <a:bodyPr wrap="square">
            <a:spAutoFit/>
          </a:bodyPr>
          <a:lstStyle/>
          <a:p>
            <a:r>
              <a:rPr lang="en-US" altLang="zh-CN" sz="1200" dirty="0" smtClean="0"/>
              <a:t>Maxwell </a:t>
            </a:r>
            <a:r>
              <a:rPr lang="en-US" altLang="zh-CN" sz="1200" dirty="0"/>
              <a:t>PH, </a:t>
            </a:r>
            <a:r>
              <a:rPr lang="en-US" altLang="zh-CN" sz="1200" dirty="0" err="1"/>
              <a:t>Wiesener</a:t>
            </a:r>
            <a:r>
              <a:rPr lang="en-US" altLang="zh-CN" sz="1200" dirty="0"/>
              <a:t> MS, Chang GW, Clifford SC, Vaux EC, </a:t>
            </a:r>
            <a:r>
              <a:rPr lang="en-US" altLang="zh-CN" sz="1200" dirty="0" err="1"/>
              <a:t>Cockman</a:t>
            </a:r>
            <a:r>
              <a:rPr lang="en-US" altLang="zh-CN" sz="1200" dirty="0"/>
              <a:t> ME, </a:t>
            </a:r>
            <a:r>
              <a:rPr lang="en-US" altLang="zh-CN" sz="1200" dirty="0" err="1"/>
              <a:t>Wykoff</a:t>
            </a:r>
            <a:r>
              <a:rPr lang="en-US" altLang="zh-CN" sz="1200" dirty="0"/>
              <a:t> CC, Pugh CW, Maher ER, </a:t>
            </a:r>
            <a:r>
              <a:rPr lang="en-US" altLang="zh-CN" sz="1200" dirty="0" err="1"/>
              <a:t>Ratcliffe</a:t>
            </a:r>
            <a:r>
              <a:rPr lang="en-US" altLang="zh-CN" sz="1200" dirty="0"/>
              <a:t> PJ</a:t>
            </a:r>
            <a:r>
              <a:rPr lang="en-US" altLang="zh-CN" sz="1200" dirty="0" smtClean="0"/>
              <a:t>.</a:t>
            </a:r>
            <a:r>
              <a:rPr lang="en-US" altLang="zh-CN" sz="1200" dirty="0"/>
              <a:t> The </a:t>
            </a:r>
            <a:r>
              <a:rPr lang="en-US" altLang="zh-CN" sz="1200" dirty="0" err="1"/>
              <a:t>tumour</a:t>
            </a:r>
            <a:r>
              <a:rPr lang="en-US" altLang="zh-CN" sz="1200" dirty="0"/>
              <a:t> suppressor protein VHL targets hypoxia-inducible factors for oxygen-dependent </a:t>
            </a:r>
            <a:r>
              <a:rPr lang="en-US" altLang="zh-CN" sz="1200" dirty="0" smtClean="0"/>
              <a:t>proteolysis. Nature</a:t>
            </a:r>
            <a:r>
              <a:rPr lang="en-US" altLang="zh-CN" sz="1200" dirty="0"/>
              <a:t>. 1999 May 20;399(6733):271-5.</a:t>
            </a:r>
            <a:endParaRPr lang="zh-CN" altLang="en-US" sz="1200" dirty="0"/>
          </a:p>
        </p:txBody>
      </p:sp>
      <p:sp>
        <p:nvSpPr>
          <p:cNvPr id="16" name="Rectangle 15"/>
          <p:cNvSpPr/>
          <p:nvPr/>
        </p:nvSpPr>
        <p:spPr>
          <a:xfrm>
            <a:off x="4716309" y="6058510"/>
            <a:ext cx="7165848" cy="461665"/>
          </a:xfrm>
          <a:prstGeom prst="rect">
            <a:avLst/>
          </a:prstGeom>
        </p:spPr>
        <p:txBody>
          <a:bodyPr wrap="square">
            <a:spAutoFit/>
          </a:bodyPr>
          <a:lstStyle/>
          <a:p>
            <a:r>
              <a:rPr lang="en-US" altLang="zh-CN" sz="1200" dirty="0" smtClean="0"/>
              <a:t>Iliopoulos </a:t>
            </a:r>
            <a:r>
              <a:rPr lang="en-US" altLang="zh-CN" sz="1200" dirty="0"/>
              <a:t>O, Levy AP, Jiang C, </a:t>
            </a:r>
            <a:r>
              <a:rPr lang="en-US" altLang="zh-CN" sz="1200" dirty="0" err="1"/>
              <a:t>Kaelin</a:t>
            </a:r>
            <a:r>
              <a:rPr lang="en-US" altLang="zh-CN" sz="1200" dirty="0"/>
              <a:t> WG Jr, Goldberg MA</a:t>
            </a:r>
            <a:r>
              <a:rPr lang="en-US" altLang="zh-CN" sz="1200" dirty="0" smtClean="0"/>
              <a:t>.</a:t>
            </a:r>
            <a:r>
              <a:rPr lang="en-US" altLang="zh-CN" sz="1200" dirty="0"/>
              <a:t> Negative regulation of hypoxia-inducible genes by the von </a:t>
            </a:r>
            <a:r>
              <a:rPr lang="en-US" altLang="zh-CN" sz="1200" dirty="0" err="1"/>
              <a:t>Hippel-Lindau</a:t>
            </a:r>
            <a:r>
              <a:rPr lang="en-US" altLang="zh-CN" sz="1200" dirty="0"/>
              <a:t> </a:t>
            </a:r>
            <a:r>
              <a:rPr lang="en-US" altLang="zh-CN" sz="1200" dirty="0" smtClean="0"/>
              <a:t>protein. </a:t>
            </a:r>
            <a:r>
              <a:rPr lang="en-US" altLang="zh-CN" sz="1200" dirty="0" err="1" smtClean="0"/>
              <a:t>Proc</a:t>
            </a:r>
            <a:r>
              <a:rPr lang="en-US" altLang="zh-CN" sz="1200" dirty="0" smtClean="0"/>
              <a:t> </a:t>
            </a:r>
            <a:r>
              <a:rPr lang="en-US" altLang="zh-CN" sz="1200" dirty="0" err="1"/>
              <a:t>Natl</a:t>
            </a:r>
            <a:r>
              <a:rPr lang="en-US" altLang="zh-CN" sz="1200" dirty="0"/>
              <a:t> </a:t>
            </a:r>
            <a:r>
              <a:rPr lang="en-US" altLang="zh-CN" sz="1200" dirty="0" err="1"/>
              <a:t>Acad</a:t>
            </a:r>
            <a:r>
              <a:rPr lang="en-US" altLang="zh-CN" sz="1200" dirty="0"/>
              <a:t> </a:t>
            </a:r>
            <a:r>
              <a:rPr lang="en-US" altLang="zh-CN" sz="1200" dirty="0" err="1"/>
              <a:t>Sci</a:t>
            </a:r>
            <a:r>
              <a:rPr lang="en-US" altLang="zh-CN" sz="1200" dirty="0"/>
              <a:t> U S A. 1996 Oct 1;93(20):10595-9.</a:t>
            </a:r>
            <a:endParaRPr lang="zh-CN" altLang="en-US" sz="1200" dirty="0"/>
          </a:p>
        </p:txBody>
      </p:sp>
    </p:spTree>
    <p:extLst>
      <p:ext uri="{BB962C8B-B14F-4D97-AF65-F5344CB8AC3E}">
        <p14:creationId xmlns:p14="http://schemas.microsoft.com/office/powerpoint/2010/main" val="2053581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3704" y="264506"/>
            <a:ext cx="8037457" cy="646331"/>
          </a:xfrm>
          <a:prstGeom prst="rect">
            <a:avLst/>
          </a:prstGeom>
          <a:noFill/>
        </p:spPr>
        <p:txBody>
          <a:bodyPr wrap="none" rtlCol="0">
            <a:spAutoFit/>
          </a:bodyPr>
          <a:lstStyle/>
          <a:p>
            <a:r>
              <a:rPr lang="en-US" altLang="zh-CN" sz="3600" b="1" dirty="0"/>
              <a:t>Hypoxia-inducible factor </a:t>
            </a:r>
            <a:r>
              <a:rPr lang="en-US" altLang="zh-CN" sz="3600" b="1" dirty="0" smtClean="0"/>
              <a:t>1-alpha (HIF-1a)</a:t>
            </a:r>
            <a:endParaRPr lang="zh-CN" altLang="en-US" sz="3600" b="1" dirty="0"/>
          </a:p>
        </p:txBody>
      </p:sp>
      <p:sp>
        <p:nvSpPr>
          <p:cNvPr id="4" name="Rectangle 3"/>
          <p:cNvSpPr/>
          <p:nvPr/>
        </p:nvSpPr>
        <p:spPr>
          <a:xfrm>
            <a:off x="5202936" y="2026843"/>
            <a:ext cx="5870448" cy="707886"/>
          </a:xfrm>
          <a:prstGeom prst="rect">
            <a:avLst/>
          </a:prstGeom>
        </p:spPr>
        <p:txBody>
          <a:bodyPr wrap="square">
            <a:spAutoFit/>
          </a:bodyPr>
          <a:lstStyle/>
          <a:p>
            <a:r>
              <a:rPr lang="en-US" altLang="zh-CN" sz="2000" b="1" dirty="0" smtClean="0"/>
              <a:t>HIF-1a</a:t>
            </a:r>
            <a:r>
              <a:rPr lang="en-US" altLang="zh-CN" sz="2000" dirty="0" smtClean="0"/>
              <a:t> is the </a:t>
            </a:r>
            <a:r>
              <a:rPr lang="en-US" altLang="zh-CN" sz="2000" dirty="0"/>
              <a:t>master </a:t>
            </a:r>
            <a:r>
              <a:rPr lang="en-US" altLang="zh-CN" sz="2000" u="sng" dirty="0"/>
              <a:t>transcriptional regulator</a:t>
            </a:r>
            <a:r>
              <a:rPr lang="en-US" altLang="zh-CN" sz="2000" dirty="0"/>
              <a:t> of cellular and developmental response to </a:t>
            </a:r>
            <a:r>
              <a:rPr lang="en-US" altLang="zh-CN" sz="2000" dirty="0" smtClean="0"/>
              <a:t>hypoxia (</a:t>
            </a:r>
            <a:r>
              <a:rPr lang="zh-CN" altLang="en-US" sz="2000" dirty="0" smtClean="0"/>
              <a:t>低氧</a:t>
            </a:r>
            <a:r>
              <a:rPr lang="en-US" altLang="zh-CN" sz="2000" dirty="0" smtClean="0"/>
              <a:t>).</a:t>
            </a:r>
            <a:endParaRPr lang="zh-CN" altLang="en-US" sz="2000" dirty="0"/>
          </a:p>
        </p:txBody>
      </p:sp>
      <p:pic>
        <p:nvPicPr>
          <p:cNvPr id="5" name="Picture 2" descr="figure_13_27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88" y="1280833"/>
            <a:ext cx="4034536" cy="5260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349240" y="3474720"/>
            <a:ext cx="3620094" cy="1323439"/>
          </a:xfrm>
          <a:prstGeom prst="rect">
            <a:avLst/>
          </a:prstGeom>
          <a:noFill/>
        </p:spPr>
        <p:txBody>
          <a:bodyPr wrap="none" rtlCol="0">
            <a:spAutoFit/>
          </a:bodyPr>
          <a:lstStyle/>
          <a:p>
            <a:r>
              <a:rPr lang="en-US" altLang="zh-CN" sz="2000" dirty="0" smtClean="0"/>
              <a:t>Major HIF-1a targets:</a:t>
            </a:r>
          </a:p>
          <a:p>
            <a:endParaRPr lang="en-US" altLang="zh-CN" sz="2000" dirty="0"/>
          </a:p>
          <a:p>
            <a:r>
              <a:rPr lang="en-US" altLang="zh-CN" sz="2000" dirty="0" smtClean="0">
                <a:solidFill>
                  <a:srgbClr val="FF0000"/>
                </a:solidFill>
              </a:rPr>
              <a:t>VEGF</a:t>
            </a:r>
            <a:r>
              <a:rPr lang="en-US" altLang="zh-CN" sz="2000" dirty="0" smtClean="0"/>
              <a:t>:  angiogenesis;</a:t>
            </a:r>
          </a:p>
          <a:p>
            <a:r>
              <a:rPr lang="en-US" altLang="zh-CN" sz="2000" dirty="0" smtClean="0">
                <a:solidFill>
                  <a:srgbClr val="FF0000"/>
                </a:solidFill>
              </a:rPr>
              <a:t>Glycolysis genes</a:t>
            </a:r>
            <a:r>
              <a:rPr lang="en-US" altLang="zh-CN" sz="2000" dirty="0" smtClean="0"/>
              <a:t>: Warburg effect;</a:t>
            </a:r>
            <a:endParaRPr lang="zh-CN" altLang="en-US" sz="2000" dirty="0"/>
          </a:p>
        </p:txBody>
      </p:sp>
    </p:spTree>
    <p:extLst>
      <p:ext uri="{BB962C8B-B14F-4D97-AF65-F5344CB8AC3E}">
        <p14:creationId xmlns:p14="http://schemas.microsoft.com/office/powerpoint/2010/main" val="41788967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62818" name="Picture 2" descr="figure_07_28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412" y="1079399"/>
            <a:ext cx="7033190" cy="4390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458712" y="190238"/>
            <a:ext cx="9283311" cy="584775"/>
          </a:xfrm>
          <a:prstGeom prst="rect">
            <a:avLst/>
          </a:prstGeom>
        </p:spPr>
        <p:txBody>
          <a:bodyPr wrap="none">
            <a:spAutoFit/>
          </a:bodyPr>
          <a:lstStyle/>
          <a:p>
            <a:r>
              <a:rPr lang="en-US" altLang="zh-CN" sz="3200" b="1" dirty="0">
                <a:solidFill>
                  <a:srgbClr val="1271FF"/>
                </a:solidFill>
                <a:latin typeface="FrutigerLTStd-Bold"/>
              </a:rPr>
              <a:t>Figure 7.28 </a:t>
            </a:r>
            <a:r>
              <a:rPr lang="en-US" altLang="zh-CN" sz="3200" b="1" dirty="0">
                <a:solidFill>
                  <a:srgbClr val="000000"/>
                </a:solidFill>
                <a:latin typeface="FrutigerLTStd-Bold"/>
              </a:rPr>
              <a:t>HIF-1 and its regulation by </a:t>
            </a:r>
            <a:r>
              <a:rPr lang="en-US" altLang="zh-CN" sz="3200" b="1" dirty="0" err="1">
                <a:solidFill>
                  <a:srgbClr val="000000"/>
                </a:solidFill>
                <a:latin typeface="FrutigerLTStd-Bold"/>
              </a:rPr>
              <a:t>pVHL</a:t>
            </a:r>
            <a:endParaRPr lang="zh-CN" altLang="en-US" sz="3200" dirty="0"/>
          </a:p>
        </p:txBody>
      </p:sp>
      <p:sp>
        <p:nvSpPr>
          <p:cNvPr id="2" name="Rectangle 1"/>
          <p:cNvSpPr/>
          <p:nvPr/>
        </p:nvSpPr>
        <p:spPr>
          <a:xfrm>
            <a:off x="7380202" y="1363920"/>
            <a:ext cx="4613242" cy="5232202"/>
          </a:xfrm>
          <a:prstGeom prst="rect">
            <a:avLst/>
          </a:prstGeom>
        </p:spPr>
        <p:txBody>
          <a:bodyPr wrap="square">
            <a:spAutoFit/>
          </a:bodyPr>
          <a:lstStyle/>
          <a:p>
            <a:r>
              <a:rPr lang="en-US" altLang="zh-CN" dirty="0" smtClean="0">
                <a:latin typeface="FrutigerLTStd-Light"/>
              </a:rPr>
              <a:t>Under conditions </a:t>
            </a:r>
            <a:r>
              <a:rPr lang="en-US" altLang="zh-CN" dirty="0">
                <a:latin typeface="FrutigerLTStd-Light"/>
              </a:rPr>
              <a:t>of </a:t>
            </a:r>
            <a:r>
              <a:rPr lang="en-US" altLang="zh-CN" dirty="0" err="1" smtClean="0">
                <a:latin typeface="FrutigerLTStd-Light"/>
              </a:rPr>
              <a:t>normoxia</a:t>
            </a:r>
            <a:r>
              <a:rPr lang="en-US" altLang="zh-CN" dirty="0" smtClean="0">
                <a:latin typeface="FrutigerLTStd-Light"/>
              </a:rPr>
              <a:t>, HIF-1</a:t>
            </a:r>
            <a:r>
              <a:rPr lang="en-US" altLang="zh-CN" sz="2000" dirty="0" smtClean="0">
                <a:latin typeface="TimesNewRomanPSMT"/>
              </a:rPr>
              <a:t>α </a:t>
            </a:r>
            <a:r>
              <a:rPr lang="en-US" altLang="zh-CN" dirty="0" smtClean="0">
                <a:latin typeface="FrutigerLTStd-Light"/>
              </a:rPr>
              <a:t>is </a:t>
            </a:r>
            <a:r>
              <a:rPr lang="en-US" altLang="zh-CN" dirty="0">
                <a:latin typeface="FrutigerLTStd-Light"/>
              </a:rPr>
              <a:t>synthesized at </a:t>
            </a:r>
            <a:r>
              <a:rPr lang="en-US" altLang="zh-CN" dirty="0" smtClean="0">
                <a:latin typeface="FrutigerLTStd-Light"/>
              </a:rPr>
              <a:t>a high </a:t>
            </a:r>
            <a:r>
              <a:rPr lang="en-US" altLang="zh-CN" dirty="0">
                <a:latin typeface="FrutigerLTStd-Light"/>
              </a:rPr>
              <a:t>rate and almost immediately degraded. Degradation </a:t>
            </a:r>
            <a:r>
              <a:rPr lang="en-US" altLang="zh-CN" dirty="0" smtClean="0">
                <a:latin typeface="FrutigerLTStd-Light"/>
              </a:rPr>
              <a:t>begins when </a:t>
            </a:r>
            <a:r>
              <a:rPr lang="en-US" altLang="zh-CN" dirty="0" err="1">
                <a:solidFill>
                  <a:srgbClr val="FF0000"/>
                </a:solidFill>
                <a:latin typeface="FrutigerLTStd-Light"/>
              </a:rPr>
              <a:t>proline</a:t>
            </a:r>
            <a:r>
              <a:rPr lang="en-US" altLang="zh-CN" dirty="0">
                <a:solidFill>
                  <a:srgbClr val="FF0000"/>
                </a:solidFill>
                <a:latin typeface="FrutigerLTStd-Light"/>
              </a:rPr>
              <a:t> </a:t>
            </a:r>
            <a:r>
              <a:rPr lang="en-US" altLang="zh-CN" dirty="0" smtClean="0">
                <a:solidFill>
                  <a:srgbClr val="FF0000"/>
                </a:solidFill>
                <a:latin typeface="FrutigerLTStd-Light"/>
              </a:rPr>
              <a:t>hydroxylase</a:t>
            </a:r>
            <a:r>
              <a:rPr lang="en-US" altLang="zh-CN" dirty="0" smtClean="0">
                <a:latin typeface="FrutigerLTStd-Light"/>
              </a:rPr>
              <a:t>, </a:t>
            </a:r>
            <a:r>
              <a:rPr lang="en-US" altLang="zh-CN" dirty="0">
                <a:latin typeface="FrutigerLTStd-Light"/>
              </a:rPr>
              <a:t>an iron-containing </a:t>
            </a:r>
            <a:r>
              <a:rPr lang="en-US" altLang="zh-CN" dirty="0" err="1" smtClean="0">
                <a:latin typeface="FrutigerLTStd-Light"/>
              </a:rPr>
              <a:t>dioxygenase</a:t>
            </a:r>
            <a:r>
              <a:rPr lang="en-US" altLang="zh-CN" dirty="0" smtClean="0">
                <a:latin typeface="FrutigerLTStd-Light"/>
              </a:rPr>
              <a:t> enzyme</a:t>
            </a:r>
            <a:r>
              <a:rPr lang="en-US" altLang="zh-CN" dirty="0">
                <a:latin typeface="FrutigerLTStd-Light"/>
              </a:rPr>
              <a:t>, oxidizes one or two </a:t>
            </a:r>
            <a:r>
              <a:rPr lang="en-US" altLang="zh-CN" dirty="0" err="1">
                <a:latin typeface="FrutigerLTStd-Light"/>
              </a:rPr>
              <a:t>proline</a:t>
            </a:r>
            <a:r>
              <a:rPr lang="en-US" altLang="zh-CN" dirty="0">
                <a:latin typeface="FrutigerLTStd-Light"/>
              </a:rPr>
              <a:t> residues (P) of HIF-1</a:t>
            </a:r>
            <a:r>
              <a:rPr lang="en-US" altLang="zh-CN" sz="2000" dirty="0">
                <a:latin typeface="TimesNewRomanPSMT"/>
              </a:rPr>
              <a:t>α </a:t>
            </a:r>
            <a:r>
              <a:rPr lang="en-US" altLang="zh-CN" dirty="0" smtClean="0">
                <a:latin typeface="FrutigerLTStd-Light"/>
              </a:rPr>
              <a:t>to </a:t>
            </a:r>
            <a:r>
              <a:rPr lang="en-US" altLang="zh-CN" dirty="0" err="1" smtClean="0">
                <a:latin typeface="FrutigerLTStd-Light"/>
              </a:rPr>
              <a:t>hydroxyproline</a:t>
            </a:r>
            <a:r>
              <a:rPr lang="en-US" altLang="zh-CN" dirty="0" smtClean="0">
                <a:latin typeface="FrutigerLTStd-Light"/>
              </a:rPr>
              <a:t> </a:t>
            </a:r>
            <a:r>
              <a:rPr lang="en-US" altLang="zh-CN" dirty="0">
                <a:latin typeface="FrutigerLTStd-Light"/>
              </a:rPr>
              <a:t>(</a:t>
            </a:r>
            <a:r>
              <a:rPr lang="en-US" altLang="zh-CN" dirty="0" err="1">
                <a:latin typeface="FrutigerLTStd-Light"/>
              </a:rPr>
              <a:t>Hyp</a:t>
            </a:r>
            <a:r>
              <a:rPr lang="en-US" altLang="zh-CN" dirty="0">
                <a:latin typeface="FrutigerLTStd-Light"/>
              </a:rPr>
              <a:t>) </a:t>
            </a:r>
            <a:r>
              <a:rPr lang="en-US" altLang="zh-CN" dirty="0" smtClean="0">
                <a:latin typeface="FrutigerLTStd-Light"/>
              </a:rPr>
              <a:t>residues. </a:t>
            </a:r>
            <a:r>
              <a:rPr lang="en-US" altLang="zh-CN" dirty="0">
                <a:latin typeface="FrutigerLTStd-Light"/>
              </a:rPr>
              <a:t>These </a:t>
            </a:r>
            <a:r>
              <a:rPr lang="en-US" altLang="zh-CN" dirty="0" err="1" smtClean="0">
                <a:latin typeface="FrutigerLTStd-Light"/>
              </a:rPr>
              <a:t>hydroxyprolines</a:t>
            </a:r>
            <a:r>
              <a:rPr lang="en-US" altLang="zh-CN" dirty="0" smtClean="0">
                <a:latin typeface="FrutigerLTStd-Light"/>
              </a:rPr>
              <a:t> enable </a:t>
            </a:r>
            <a:r>
              <a:rPr lang="en-US" altLang="zh-CN" dirty="0">
                <a:latin typeface="FrutigerLTStd-Light"/>
              </a:rPr>
              <a:t>the binding of </a:t>
            </a:r>
            <a:r>
              <a:rPr lang="en-US" altLang="zh-CN" dirty="0" err="1">
                <a:latin typeface="FrutigerLTStd-Light"/>
              </a:rPr>
              <a:t>pVHL</a:t>
            </a:r>
            <a:r>
              <a:rPr lang="en-US" altLang="zh-CN" dirty="0">
                <a:latin typeface="FrutigerLTStd-Light"/>
              </a:rPr>
              <a:t> to HIF-1</a:t>
            </a:r>
            <a:r>
              <a:rPr lang="en-US" altLang="zh-CN" sz="2000" dirty="0">
                <a:latin typeface="TimesNewRomanPSMT"/>
              </a:rPr>
              <a:t>α</a:t>
            </a:r>
            <a:r>
              <a:rPr lang="en-US" altLang="zh-CN" dirty="0">
                <a:latin typeface="FrutigerLTStd-Light"/>
              </a:rPr>
              <a:t>, which, together with </a:t>
            </a:r>
            <a:r>
              <a:rPr lang="en-US" altLang="zh-CN" dirty="0" smtClean="0">
                <a:latin typeface="FrutigerLTStd-Light"/>
              </a:rPr>
              <a:t>several other proteins, </a:t>
            </a:r>
            <a:r>
              <a:rPr lang="en-US" altLang="zh-CN" dirty="0">
                <a:latin typeface="FrutigerLTStd-Light"/>
              </a:rPr>
              <a:t>tag HIF-1</a:t>
            </a:r>
            <a:r>
              <a:rPr lang="en-US" altLang="zh-CN" sz="2000" dirty="0">
                <a:latin typeface="TimesNewRomanPSMT"/>
              </a:rPr>
              <a:t>α </a:t>
            </a:r>
            <a:r>
              <a:rPr lang="en-US" altLang="zh-CN" dirty="0" smtClean="0">
                <a:latin typeface="FrutigerLTStd-Light"/>
              </a:rPr>
              <a:t>by </a:t>
            </a:r>
            <a:r>
              <a:rPr lang="en-US" altLang="zh-CN" dirty="0" err="1" smtClean="0">
                <a:latin typeface="FrutigerLTStd-Light"/>
              </a:rPr>
              <a:t>ubiquitylation</a:t>
            </a:r>
            <a:r>
              <a:rPr lang="en-US" altLang="zh-CN" dirty="0">
                <a:latin typeface="FrutigerLTStd-Light"/>
              </a:rPr>
              <a:t>, thus marking it for degradation. In contrast, </a:t>
            </a:r>
            <a:r>
              <a:rPr lang="en-US" altLang="zh-CN" dirty="0" smtClean="0">
                <a:latin typeface="FrutigerLTStd-Light"/>
              </a:rPr>
              <a:t>under </a:t>
            </a:r>
            <a:r>
              <a:rPr lang="en-US" altLang="zh-CN" dirty="0" smtClean="0">
                <a:solidFill>
                  <a:srgbClr val="FF0000"/>
                </a:solidFill>
                <a:latin typeface="FrutigerLTStd-Light"/>
              </a:rPr>
              <a:t>hypoxic conditions, </a:t>
            </a:r>
            <a:r>
              <a:rPr lang="en-US" altLang="zh-CN" dirty="0" err="1">
                <a:solidFill>
                  <a:srgbClr val="FF0000"/>
                </a:solidFill>
                <a:latin typeface="FrutigerLTStd-Light"/>
              </a:rPr>
              <a:t>proline</a:t>
            </a:r>
            <a:r>
              <a:rPr lang="en-US" altLang="zh-CN" dirty="0">
                <a:solidFill>
                  <a:srgbClr val="FF0000"/>
                </a:solidFill>
                <a:latin typeface="FrutigerLTStd-Light"/>
              </a:rPr>
              <a:t> hydroxylase fails to oxidize </a:t>
            </a:r>
            <a:r>
              <a:rPr lang="en-US" altLang="zh-CN" dirty="0" smtClean="0">
                <a:solidFill>
                  <a:srgbClr val="FF0000"/>
                </a:solidFill>
                <a:latin typeface="FrutigerLTStd-Light"/>
              </a:rPr>
              <a:t>the two </a:t>
            </a:r>
            <a:r>
              <a:rPr lang="en-US" altLang="zh-CN" dirty="0" err="1">
                <a:solidFill>
                  <a:srgbClr val="FF0000"/>
                </a:solidFill>
                <a:latin typeface="FrutigerLTStd-Light"/>
              </a:rPr>
              <a:t>prolines</a:t>
            </a:r>
            <a:r>
              <a:rPr lang="en-US" altLang="zh-CN" dirty="0">
                <a:solidFill>
                  <a:srgbClr val="FF0000"/>
                </a:solidFill>
                <a:latin typeface="FrutigerLTStd-Light"/>
              </a:rPr>
              <a:t> of HIF-1</a:t>
            </a:r>
            <a:r>
              <a:rPr lang="en-US" altLang="zh-CN" sz="2000" dirty="0">
                <a:solidFill>
                  <a:srgbClr val="FF0000"/>
                </a:solidFill>
                <a:latin typeface="TimesNewRomanPSMT"/>
              </a:rPr>
              <a:t>α</a:t>
            </a:r>
            <a:r>
              <a:rPr lang="en-US" altLang="zh-CN" dirty="0">
                <a:latin typeface="FrutigerLTStd-Light"/>
              </a:rPr>
              <a:t>, which therefore escapes </a:t>
            </a:r>
            <a:r>
              <a:rPr lang="en-US" altLang="zh-CN" dirty="0" err="1" smtClean="0">
                <a:latin typeface="FrutigerLTStd-Light"/>
              </a:rPr>
              <a:t>ubiquitylation</a:t>
            </a:r>
            <a:r>
              <a:rPr lang="en-US" altLang="zh-CN" dirty="0" smtClean="0">
                <a:latin typeface="FrutigerLTStd-Light"/>
              </a:rPr>
              <a:t>, allowing </a:t>
            </a:r>
            <a:r>
              <a:rPr lang="en-US" altLang="zh-CN" dirty="0">
                <a:latin typeface="FrutigerLTStd-Light"/>
              </a:rPr>
              <a:t>its levels to increase rapidly.</a:t>
            </a:r>
            <a:endParaRPr lang="zh-CN" altLang="en-US" dirty="0"/>
          </a:p>
        </p:txBody>
      </p:sp>
      <p:pic>
        <p:nvPicPr>
          <p:cNvPr id="5123" name="Picture 3" descr="Structural formula of proline">
            <a:hlinkClick r:id="rId4" tooltip="Structural formula of prolin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7089" y="5552960"/>
            <a:ext cx="1564161" cy="12015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36291" y="6079852"/>
            <a:ext cx="1647695" cy="369332"/>
          </a:xfrm>
          <a:prstGeom prst="rect">
            <a:avLst/>
          </a:prstGeom>
          <a:noFill/>
        </p:spPr>
        <p:txBody>
          <a:bodyPr wrap="none" rtlCol="0">
            <a:spAutoFit/>
          </a:bodyPr>
          <a:lstStyle/>
          <a:p>
            <a:r>
              <a:rPr lang="en-US" altLang="zh-CN" dirty="0" err="1" smtClean="0"/>
              <a:t>Proline</a:t>
            </a:r>
            <a:r>
              <a:rPr lang="en-US" altLang="zh-CN" dirty="0" smtClean="0"/>
              <a:t>, </a:t>
            </a:r>
            <a:r>
              <a:rPr lang="zh-CN" altLang="en-US" dirty="0" smtClean="0"/>
              <a:t>脯</a:t>
            </a:r>
            <a:r>
              <a:rPr lang="zh-CN" altLang="en-US" dirty="0"/>
              <a:t>氨酸</a:t>
            </a:r>
          </a:p>
        </p:txBody>
      </p:sp>
    </p:spTree>
    <p:extLst>
      <p:ext uri="{BB962C8B-B14F-4D97-AF65-F5344CB8AC3E}">
        <p14:creationId xmlns:p14="http://schemas.microsoft.com/office/powerpoint/2010/main" val="14237370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descr="figure_07_28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22" y="2157984"/>
            <a:ext cx="6509470" cy="3136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876288" y="2001167"/>
            <a:ext cx="5315712" cy="3293209"/>
          </a:xfrm>
          <a:prstGeom prst="rect">
            <a:avLst/>
          </a:prstGeom>
        </p:spPr>
        <p:txBody>
          <a:bodyPr wrap="square">
            <a:spAutoFit/>
          </a:bodyPr>
          <a:lstStyle/>
          <a:p>
            <a:r>
              <a:rPr lang="el-GR" altLang="zh-CN" sz="2400" dirty="0">
                <a:latin typeface="TimesNewRomanPSMT"/>
              </a:rPr>
              <a:t>α</a:t>
            </a:r>
            <a:r>
              <a:rPr lang="el-GR" altLang="zh-CN" sz="2000" dirty="0">
                <a:latin typeface="FrutigerLTStd-Light"/>
              </a:rPr>
              <a:t>-</a:t>
            </a:r>
            <a:r>
              <a:rPr lang="en-US" altLang="zh-CN" sz="2000" dirty="0" err="1">
                <a:latin typeface="FrutigerLTStd-Light"/>
              </a:rPr>
              <a:t>Ketoglutarate</a:t>
            </a:r>
            <a:r>
              <a:rPr lang="en-US" altLang="zh-CN" sz="2000" dirty="0">
                <a:latin typeface="FrutigerLTStd-Light"/>
              </a:rPr>
              <a:t>, also known </a:t>
            </a:r>
            <a:r>
              <a:rPr lang="en-US" altLang="zh-CN" sz="2000" dirty="0" smtClean="0">
                <a:latin typeface="FrutigerLTStd-Light"/>
              </a:rPr>
              <a:t>as 2-oxoglutarate</a:t>
            </a:r>
            <a:r>
              <a:rPr lang="en-US" altLang="zh-CN" sz="2000" dirty="0">
                <a:latin typeface="FrutigerLTStd-Light"/>
              </a:rPr>
              <a:t>, and oxygen serve as co-substrates in this </a:t>
            </a:r>
            <a:r>
              <a:rPr lang="en-US" altLang="zh-CN" sz="2000" dirty="0" smtClean="0">
                <a:latin typeface="FrutigerLTStd-Light"/>
              </a:rPr>
              <a:t>reaction. </a:t>
            </a:r>
            <a:r>
              <a:rPr lang="en-US" altLang="zh-CN" sz="2400" dirty="0">
                <a:latin typeface="TimesNewRomanPSMT"/>
              </a:rPr>
              <a:t>α</a:t>
            </a:r>
            <a:r>
              <a:rPr lang="en-US" altLang="zh-CN" sz="2000" dirty="0">
                <a:latin typeface="FrutigerLTStd-Light"/>
              </a:rPr>
              <a:t>-</a:t>
            </a:r>
            <a:r>
              <a:rPr lang="en-US" altLang="zh-CN" sz="2000" dirty="0" err="1">
                <a:latin typeface="FrutigerLTStd-Light"/>
              </a:rPr>
              <a:t>Ketoglutarate</a:t>
            </a:r>
            <a:r>
              <a:rPr lang="en-US" altLang="zh-CN" sz="2000" dirty="0">
                <a:latin typeface="FrutigerLTStd-Light"/>
              </a:rPr>
              <a:t> and closely related metabolic </a:t>
            </a:r>
            <a:r>
              <a:rPr lang="en-US" altLang="zh-CN" sz="2000" dirty="0" smtClean="0">
                <a:latin typeface="FrutigerLTStd-Light"/>
              </a:rPr>
              <a:t>intermediates may </a:t>
            </a:r>
            <a:r>
              <a:rPr lang="en-US" altLang="zh-CN" sz="2000" dirty="0">
                <a:latin typeface="FrutigerLTStd-Light"/>
              </a:rPr>
              <a:t>also serve as regulators of this process, which may explain </a:t>
            </a:r>
            <a:r>
              <a:rPr lang="en-US" altLang="zh-CN" sz="2000" dirty="0" smtClean="0">
                <a:latin typeface="FrutigerLTStd-Light"/>
              </a:rPr>
              <a:t>the discovery </a:t>
            </a:r>
            <a:r>
              <a:rPr lang="en-US" altLang="zh-CN" sz="2000" dirty="0">
                <a:latin typeface="FrutigerLTStd-Light"/>
              </a:rPr>
              <a:t>of mutations in a series of Krebs cycle enzymes that </a:t>
            </a:r>
            <a:r>
              <a:rPr lang="en-US" altLang="zh-CN" sz="2000" dirty="0" smtClean="0">
                <a:latin typeface="FrutigerLTStd-Light"/>
              </a:rPr>
              <a:t>have been </a:t>
            </a:r>
            <a:r>
              <a:rPr lang="en-US" altLang="zh-CN" sz="2000" dirty="0">
                <a:latin typeface="FrutigerLTStd-Light"/>
              </a:rPr>
              <a:t>discovered in human tumors (see Supplementary Sidebar 7.6</a:t>
            </a:r>
            <a:r>
              <a:rPr lang="en-US" altLang="zh-CN" sz="2000" dirty="0" smtClean="0">
                <a:latin typeface="FrutigerLTStd-Light"/>
              </a:rPr>
              <a:t>). </a:t>
            </a:r>
            <a:endParaRPr lang="zh-CN" altLang="en-US" sz="2000" dirty="0"/>
          </a:p>
        </p:txBody>
      </p:sp>
      <p:sp>
        <p:nvSpPr>
          <p:cNvPr id="5" name="Rectangle 4"/>
          <p:cNvSpPr/>
          <p:nvPr/>
        </p:nvSpPr>
        <p:spPr>
          <a:xfrm>
            <a:off x="1458712" y="190238"/>
            <a:ext cx="9283311" cy="584775"/>
          </a:xfrm>
          <a:prstGeom prst="rect">
            <a:avLst/>
          </a:prstGeom>
        </p:spPr>
        <p:txBody>
          <a:bodyPr wrap="none">
            <a:spAutoFit/>
          </a:bodyPr>
          <a:lstStyle/>
          <a:p>
            <a:r>
              <a:rPr lang="en-US" altLang="zh-CN" sz="3200" b="1" dirty="0">
                <a:solidFill>
                  <a:srgbClr val="1271FF"/>
                </a:solidFill>
                <a:latin typeface="FrutigerLTStd-Bold"/>
              </a:rPr>
              <a:t>Figure 7.28 </a:t>
            </a:r>
            <a:r>
              <a:rPr lang="en-US" altLang="zh-CN" sz="3200" b="1" dirty="0">
                <a:solidFill>
                  <a:srgbClr val="000000"/>
                </a:solidFill>
                <a:latin typeface="FrutigerLTStd-Bold"/>
              </a:rPr>
              <a:t>HIF-1 and its regulation by </a:t>
            </a:r>
            <a:r>
              <a:rPr lang="en-US" altLang="zh-CN" sz="3200" b="1" dirty="0" err="1">
                <a:solidFill>
                  <a:srgbClr val="000000"/>
                </a:solidFill>
                <a:latin typeface="FrutigerLTStd-Bold"/>
              </a:rPr>
              <a:t>pVHL</a:t>
            </a:r>
            <a:endParaRPr lang="zh-CN" altLang="en-US" sz="3200" dirty="0"/>
          </a:p>
        </p:txBody>
      </p:sp>
    </p:spTree>
    <p:extLst>
      <p:ext uri="{BB962C8B-B14F-4D97-AF65-F5344CB8AC3E}">
        <p14:creationId xmlns:p14="http://schemas.microsoft.com/office/powerpoint/2010/main" val="23194878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2" descr="figure_07_28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124" y="1271016"/>
            <a:ext cx="5574848" cy="5044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349628" y="1715949"/>
            <a:ext cx="5609712" cy="3354765"/>
          </a:xfrm>
          <a:prstGeom prst="rect">
            <a:avLst/>
          </a:prstGeom>
        </p:spPr>
        <p:txBody>
          <a:bodyPr wrap="square">
            <a:spAutoFit/>
          </a:bodyPr>
          <a:lstStyle/>
          <a:p>
            <a:r>
              <a:rPr lang="en-US" altLang="zh-CN" sz="2000" dirty="0">
                <a:latin typeface="FrutigerLTStd-Light"/>
              </a:rPr>
              <a:t>(C) Shown </a:t>
            </a:r>
            <a:r>
              <a:rPr lang="en-US" altLang="zh-CN" sz="2000" dirty="0" smtClean="0">
                <a:latin typeface="FrutigerLTStd-Light"/>
              </a:rPr>
              <a:t>is a </a:t>
            </a:r>
            <a:r>
              <a:rPr lang="en-US" altLang="zh-CN" sz="2000" dirty="0">
                <a:latin typeface="FrutigerLTStd-Light"/>
              </a:rPr>
              <a:t>ribbon diagram of a portion of HIF-1</a:t>
            </a:r>
            <a:r>
              <a:rPr lang="en-US" altLang="zh-CN" sz="2400" dirty="0">
                <a:latin typeface="TimesNewRomanPSMT"/>
              </a:rPr>
              <a:t>α </a:t>
            </a:r>
            <a:r>
              <a:rPr lang="en-US" altLang="zh-CN" sz="2000" dirty="0">
                <a:latin typeface="FrutigerLTStd-Light"/>
              </a:rPr>
              <a:t>after one of its </a:t>
            </a:r>
            <a:r>
              <a:rPr lang="en-US" altLang="zh-CN" sz="2000" dirty="0" err="1">
                <a:latin typeface="FrutigerLTStd-Light"/>
              </a:rPr>
              <a:t>prolines</a:t>
            </a:r>
            <a:r>
              <a:rPr lang="en-US" altLang="zh-CN" sz="2000" dirty="0">
                <a:latin typeface="FrutigerLTStd-Light"/>
              </a:rPr>
              <a:t> </a:t>
            </a:r>
            <a:r>
              <a:rPr lang="en-US" altLang="zh-CN" sz="2000" dirty="0" smtClean="0">
                <a:latin typeface="FrutigerLTStd-Light"/>
              </a:rPr>
              <a:t>has been </a:t>
            </a:r>
            <a:r>
              <a:rPr lang="en-US" altLang="zh-CN" sz="2000" dirty="0">
                <a:latin typeface="FrutigerLTStd-Light"/>
              </a:rPr>
              <a:t>oxidized (for example, </a:t>
            </a:r>
            <a:r>
              <a:rPr lang="en-US" altLang="zh-CN" sz="2000" dirty="0" err="1">
                <a:latin typeface="FrutigerLTStd-Light"/>
              </a:rPr>
              <a:t>Hyp</a:t>
            </a:r>
            <a:r>
              <a:rPr lang="en-US" altLang="zh-CN" sz="2000" dirty="0">
                <a:latin typeface="FrutigerLTStd-Light"/>
              </a:rPr>
              <a:t> at residue 564, </a:t>
            </a:r>
            <a:r>
              <a:rPr lang="en-US" altLang="zh-CN" sz="2000" i="1" dirty="0">
                <a:latin typeface="FrutigerLTStd-LightItalic"/>
              </a:rPr>
              <a:t>light green balls</a:t>
            </a:r>
            <a:r>
              <a:rPr lang="en-US" altLang="zh-CN" sz="2000" dirty="0" smtClean="0">
                <a:latin typeface="FrutigerLTStd-Light"/>
              </a:rPr>
              <a:t>). This </a:t>
            </a:r>
            <a:r>
              <a:rPr lang="en-US" altLang="zh-CN" sz="2000" dirty="0">
                <a:latin typeface="FrutigerLTStd-Light"/>
              </a:rPr>
              <a:t>enables a domain of HIF-1</a:t>
            </a:r>
            <a:r>
              <a:rPr lang="en-US" altLang="zh-CN" sz="2400" dirty="0">
                <a:latin typeface="TimesNewRomanPSMT"/>
              </a:rPr>
              <a:t>α </a:t>
            </a:r>
            <a:r>
              <a:rPr lang="en-US" altLang="zh-CN" sz="2000" dirty="0">
                <a:latin typeface="FrutigerLTStd-Light"/>
              </a:rPr>
              <a:t>(</a:t>
            </a:r>
            <a:r>
              <a:rPr lang="en-US" altLang="zh-CN" sz="2000" i="1" dirty="0">
                <a:latin typeface="FrutigerLTStd-LightItalic"/>
              </a:rPr>
              <a:t>light blue</a:t>
            </a:r>
            <a:r>
              <a:rPr lang="en-US" altLang="zh-CN" sz="2000" dirty="0">
                <a:latin typeface="FrutigerLTStd-Light"/>
              </a:rPr>
              <a:t>) to associate with </a:t>
            </a:r>
            <a:r>
              <a:rPr lang="en-US" altLang="zh-CN" sz="2000" dirty="0" smtClean="0">
                <a:latin typeface="FrutigerLTStd-Light"/>
              </a:rPr>
              <a:t>a tripartite </a:t>
            </a:r>
            <a:r>
              <a:rPr lang="en-US" altLang="zh-CN" sz="2000" dirty="0">
                <a:latin typeface="FrutigerLTStd-Light"/>
              </a:rPr>
              <a:t>complex consisting of </a:t>
            </a:r>
            <a:r>
              <a:rPr lang="en-US" altLang="zh-CN" sz="2000" dirty="0" err="1">
                <a:latin typeface="FrutigerLTStd-Light"/>
              </a:rPr>
              <a:t>pVHL</a:t>
            </a:r>
            <a:r>
              <a:rPr lang="en-US" altLang="zh-CN" sz="2000" dirty="0">
                <a:latin typeface="FrutigerLTStd-Light"/>
              </a:rPr>
              <a:t> (</a:t>
            </a:r>
            <a:r>
              <a:rPr lang="en-US" altLang="zh-CN" sz="2000" i="1" dirty="0">
                <a:latin typeface="FrutigerLTStd-LightItalic"/>
              </a:rPr>
              <a:t>red</a:t>
            </a:r>
            <a:r>
              <a:rPr lang="en-US" altLang="zh-CN" sz="2000" dirty="0">
                <a:latin typeface="FrutigerLTStd-Light"/>
              </a:rPr>
              <a:t>) and the proteins </a:t>
            </a:r>
            <a:r>
              <a:rPr lang="en-US" altLang="zh-CN" sz="2000" dirty="0" err="1" smtClean="0">
                <a:latin typeface="FrutigerLTStd-Light"/>
              </a:rPr>
              <a:t>elongin</a:t>
            </a:r>
            <a:r>
              <a:rPr lang="en-US" altLang="zh-CN" sz="2000" dirty="0" smtClean="0">
                <a:latin typeface="FrutigerLTStd-Light"/>
              </a:rPr>
              <a:t> B </a:t>
            </a:r>
            <a:r>
              <a:rPr lang="en-US" altLang="zh-CN" sz="2000" dirty="0">
                <a:latin typeface="FrutigerLTStd-Light"/>
              </a:rPr>
              <a:t>(</a:t>
            </a:r>
            <a:r>
              <a:rPr lang="en-US" altLang="zh-CN" sz="2000" i="1" dirty="0">
                <a:latin typeface="FrutigerLTStd-LightItalic"/>
              </a:rPr>
              <a:t>purple</a:t>
            </a:r>
            <a:r>
              <a:rPr lang="en-US" altLang="zh-CN" sz="2000" dirty="0">
                <a:latin typeface="FrutigerLTStd-Light"/>
              </a:rPr>
              <a:t>) and </a:t>
            </a:r>
            <a:r>
              <a:rPr lang="en-US" altLang="zh-CN" sz="2000" dirty="0" err="1">
                <a:latin typeface="FrutigerLTStd-Light"/>
              </a:rPr>
              <a:t>elongin</a:t>
            </a:r>
            <a:r>
              <a:rPr lang="en-US" altLang="zh-CN" sz="2000" dirty="0">
                <a:latin typeface="FrutigerLTStd-Light"/>
              </a:rPr>
              <a:t> C (</a:t>
            </a:r>
            <a:r>
              <a:rPr lang="en-US" altLang="zh-CN" sz="2000" i="1" dirty="0">
                <a:latin typeface="FrutigerLTStd-LightItalic"/>
              </a:rPr>
              <a:t>green</a:t>
            </a:r>
            <a:r>
              <a:rPr lang="en-US" altLang="zh-CN" sz="2000" dirty="0">
                <a:latin typeface="FrutigerLTStd-Light"/>
              </a:rPr>
              <a:t>) that </a:t>
            </a:r>
            <a:r>
              <a:rPr lang="en-US" altLang="zh-CN" sz="2000" dirty="0" err="1">
                <a:latin typeface="FrutigerLTStd-Light"/>
              </a:rPr>
              <a:t>ubiquitylates</a:t>
            </a:r>
            <a:r>
              <a:rPr lang="en-US" altLang="zh-CN" sz="2000" dirty="0">
                <a:latin typeface="FrutigerLTStd-Light"/>
              </a:rPr>
              <a:t> HIF-1</a:t>
            </a:r>
            <a:r>
              <a:rPr lang="en-US" altLang="zh-CN" sz="2400" dirty="0">
                <a:latin typeface="TimesNewRomanPSMT"/>
              </a:rPr>
              <a:t>α</a:t>
            </a:r>
            <a:r>
              <a:rPr lang="en-US" altLang="zh-CN" sz="2000" dirty="0">
                <a:latin typeface="FrutigerLTStd-Light"/>
              </a:rPr>
              <a:t>, </a:t>
            </a:r>
            <a:r>
              <a:rPr lang="en-US" altLang="zh-CN" sz="2000" dirty="0" smtClean="0">
                <a:latin typeface="FrutigerLTStd-Light"/>
              </a:rPr>
              <a:t>which soon </a:t>
            </a:r>
            <a:r>
              <a:rPr lang="en-US" altLang="zh-CN" sz="2000" dirty="0">
                <a:latin typeface="FrutigerLTStd-Light"/>
              </a:rPr>
              <a:t>leads to its destruction in proteasomes.</a:t>
            </a:r>
            <a:endParaRPr lang="zh-CN" altLang="en-US" sz="2000" dirty="0"/>
          </a:p>
        </p:txBody>
      </p:sp>
      <p:sp>
        <p:nvSpPr>
          <p:cNvPr id="5" name="Rectangle 4"/>
          <p:cNvSpPr/>
          <p:nvPr/>
        </p:nvSpPr>
        <p:spPr>
          <a:xfrm>
            <a:off x="1458712" y="190238"/>
            <a:ext cx="9283311" cy="584775"/>
          </a:xfrm>
          <a:prstGeom prst="rect">
            <a:avLst/>
          </a:prstGeom>
        </p:spPr>
        <p:txBody>
          <a:bodyPr wrap="none">
            <a:spAutoFit/>
          </a:bodyPr>
          <a:lstStyle/>
          <a:p>
            <a:r>
              <a:rPr lang="en-US" altLang="zh-CN" sz="3200" b="1" dirty="0">
                <a:solidFill>
                  <a:srgbClr val="1271FF"/>
                </a:solidFill>
                <a:latin typeface="FrutigerLTStd-Bold"/>
              </a:rPr>
              <a:t>Figure 7.28 </a:t>
            </a:r>
            <a:r>
              <a:rPr lang="en-US" altLang="zh-CN" sz="3200" b="1" dirty="0">
                <a:solidFill>
                  <a:srgbClr val="000000"/>
                </a:solidFill>
                <a:latin typeface="FrutigerLTStd-Bold"/>
              </a:rPr>
              <a:t>HIF-1 and its regulation by </a:t>
            </a:r>
            <a:r>
              <a:rPr lang="en-US" altLang="zh-CN" sz="3200" b="1" dirty="0" err="1">
                <a:solidFill>
                  <a:srgbClr val="000000"/>
                </a:solidFill>
                <a:latin typeface="FrutigerLTStd-Bold"/>
              </a:rPr>
              <a:t>pVHL</a:t>
            </a:r>
            <a:endParaRPr lang="zh-CN" altLang="en-US" sz="3200" dirty="0"/>
          </a:p>
        </p:txBody>
      </p:sp>
    </p:spTree>
    <p:extLst>
      <p:ext uri="{BB962C8B-B14F-4D97-AF65-F5344CB8AC3E}">
        <p14:creationId xmlns:p14="http://schemas.microsoft.com/office/powerpoint/2010/main" val="40666484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descr="figure_07_29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1240" y="1475278"/>
            <a:ext cx="4802632" cy="426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092952" y="2318332"/>
            <a:ext cx="5227320" cy="1384995"/>
          </a:xfrm>
          <a:prstGeom prst="rect">
            <a:avLst/>
          </a:prstGeom>
        </p:spPr>
        <p:txBody>
          <a:bodyPr wrap="square">
            <a:spAutoFit/>
          </a:bodyPr>
          <a:lstStyle/>
          <a:p>
            <a:r>
              <a:rPr lang="en-US" altLang="zh-CN" sz="2000" dirty="0" smtClean="0">
                <a:latin typeface="FrutigerLTStd-Light"/>
              </a:rPr>
              <a:t>High </a:t>
            </a:r>
            <a:r>
              <a:rPr lang="en-US" altLang="zh-CN" sz="2000" dirty="0">
                <a:latin typeface="FrutigerLTStd-Light"/>
              </a:rPr>
              <a:t>levels of HIF-2</a:t>
            </a:r>
            <a:r>
              <a:rPr lang="el-GR" altLang="zh-CN" sz="2400" dirty="0" smtClean="0">
                <a:latin typeface="TimesNewRomanPSMT"/>
              </a:rPr>
              <a:t>α</a:t>
            </a:r>
            <a:r>
              <a:rPr lang="en-US" altLang="zh-CN" sz="2400" dirty="0" smtClean="0">
                <a:latin typeface="TimesNewRomanPSMT"/>
              </a:rPr>
              <a:t> </a:t>
            </a:r>
            <a:r>
              <a:rPr lang="en-US" altLang="zh-CN" sz="2000" dirty="0" smtClean="0">
                <a:latin typeface="FrutigerLTStd-Light"/>
              </a:rPr>
              <a:t>are </a:t>
            </a:r>
            <a:r>
              <a:rPr lang="en-US" altLang="zh-CN" sz="2000" dirty="0">
                <a:latin typeface="FrutigerLTStd-Light"/>
              </a:rPr>
              <a:t>present in many cell nuclei (</a:t>
            </a:r>
            <a:r>
              <a:rPr lang="en-US" altLang="zh-CN" sz="2000" i="1" dirty="0" smtClean="0">
                <a:latin typeface="FrutigerLTStd-LightItalic"/>
              </a:rPr>
              <a:t>dark purple</a:t>
            </a:r>
            <a:r>
              <a:rPr lang="en-US" altLang="zh-CN" sz="2000" dirty="0">
                <a:latin typeface="FrutigerLTStd-Light"/>
              </a:rPr>
              <a:t>), while the protein is </a:t>
            </a:r>
            <a:r>
              <a:rPr lang="en-US" altLang="zh-CN" sz="2000" dirty="0" smtClean="0">
                <a:latin typeface="FrutigerLTStd-Light"/>
              </a:rPr>
              <a:t>virtually undetectable </a:t>
            </a:r>
            <a:r>
              <a:rPr lang="en-US" altLang="zh-CN" sz="2000" dirty="0">
                <a:latin typeface="FrutigerLTStd-Light"/>
              </a:rPr>
              <a:t>in normal kidney </a:t>
            </a:r>
            <a:r>
              <a:rPr lang="en-US" altLang="zh-CN" sz="2000" dirty="0" smtClean="0">
                <a:latin typeface="FrutigerLTStd-Light"/>
              </a:rPr>
              <a:t>tissue (</a:t>
            </a:r>
            <a:r>
              <a:rPr lang="en-US" altLang="zh-CN" sz="2000" i="1" dirty="0" smtClean="0">
                <a:latin typeface="FrutigerLTStd-LightItalic"/>
              </a:rPr>
              <a:t>below</a:t>
            </a:r>
            <a:r>
              <a:rPr lang="en-US" altLang="zh-CN" sz="2000" dirty="0">
                <a:latin typeface="FrutigerLTStd-Light"/>
              </a:rPr>
              <a:t>)</a:t>
            </a:r>
            <a:endParaRPr lang="zh-CN" altLang="en-US" sz="2000" dirty="0"/>
          </a:p>
        </p:txBody>
      </p:sp>
      <p:sp>
        <p:nvSpPr>
          <p:cNvPr id="4" name="Rectangle 3"/>
          <p:cNvSpPr/>
          <p:nvPr/>
        </p:nvSpPr>
        <p:spPr>
          <a:xfrm>
            <a:off x="1874520" y="362635"/>
            <a:ext cx="9116568" cy="523220"/>
          </a:xfrm>
          <a:prstGeom prst="rect">
            <a:avLst/>
          </a:prstGeom>
        </p:spPr>
        <p:txBody>
          <a:bodyPr wrap="square">
            <a:spAutoFit/>
          </a:bodyPr>
          <a:lstStyle/>
          <a:p>
            <a:r>
              <a:rPr lang="en-US" altLang="zh-CN" sz="2800" b="1" dirty="0">
                <a:solidFill>
                  <a:srgbClr val="1271FF"/>
                </a:solidFill>
                <a:latin typeface="FrutigerLTStd-Bold"/>
              </a:rPr>
              <a:t>Figure 7.29 </a:t>
            </a:r>
            <a:r>
              <a:rPr lang="en-US" altLang="zh-CN" sz="2800" b="1" dirty="0">
                <a:solidFill>
                  <a:srgbClr val="000000"/>
                </a:solidFill>
                <a:latin typeface="FrutigerLTStd-Bold"/>
              </a:rPr>
              <a:t>Biological </a:t>
            </a:r>
            <a:r>
              <a:rPr lang="en-US" altLang="zh-CN" sz="2800" b="1" dirty="0" smtClean="0">
                <a:solidFill>
                  <a:srgbClr val="000000"/>
                </a:solidFill>
                <a:latin typeface="FrutigerLTStd-Bold"/>
              </a:rPr>
              <a:t>consequences of </a:t>
            </a:r>
            <a:r>
              <a:rPr lang="en-US" altLang="zh-CN" sz="2800" b="1" dirty="0">
                <a:solidFill>
                  <a:srgbClr val="000000"/>
                </a:solidFill>
                <a:latin typeface="FrutigerLTStd-Bold"/>
              </a:rPr>
              <a:t>VHL loss</a:t>
            </a:r>
            <a:endParaRPr lang="zh-CN" altLang="en-US" sz="2800" dirty="0"/>
          </a:p>
        </p:txBody>
      </p:sp>
    </p:spTree>
    <p:extLst>
      <p:ext uri="{BB962C8B-B14F-4D97-AF65-F5344CB8AC3E}">
        <p14:creationId xmlns:p14="http://schemas.microsoft.com/office/powerpoint/2010/main" val="33417783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descr="figure_07_29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304" y="1618488"/>
            <a:ext cx="5619330" cy="441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086601" y="6035104"/>
            <a:ext cx="4553714" cy="369332"/>
          </a:xfrm>
          <a:prstGeom prst="rect">
            <a:avLst/>
          </a:prstGeom>
          <a:noFill/>
        </p:spPr>
        <p:txBody>
          <a:bodyPr wrap="square" rtlCol="0">
            <a:spAutoFit/>
          </a:bodyPr>
          <a:lstStyle/>
          <a:p>
            <a:r>
              <a:rPr lang="en-US" altLang="zh-CN" dirty="0" smtClean="0"/>
              <a:t>VEGF expression in hypoxic region of tumor</a:t>
            </a:r>
            <a:endParaRPr lang="zh-CN" altLang="en-US" dirty="0"/>
          </a:p>
        </p:txBody>
      </p:sp>
      <p:sp>
        <p:nvSpPr>
          <p:cNvPr id="4" name="Rectangle 3"/>
          <p:cNvSpPr/>
          <p:nvPr/>
        </p:nvSpPr>
        <p:spPr>
          <a:xfrm>
            <a:off x="1874520" y="362635"/>
            <a:ext cx="9116568" cy="523220"/>
          </a:xfrm>
          <a:prstGeom prst="rect">
            <a:avLst/>
          </a:prstGeom>
        </p:spPr>
        <p:txBody>
          <a:bodyPr wrap="square">
            <a:spAutoFit/>
          </a:bodyPr>
          <a:lstStyle/>
          <a:p>
            <a:r>
              <a:rPr lang="en-US" altLang="zh-CN" sz="2800" b="1" dirty="0">
                <a:solidFill>
                  <a:srgbClr val="1271FF"/>
                </a:solidFill>
                <a:latin typeface="FrutigerLTStd-Bold"/>
              </a:rPr>
              <a:t>Figure 7.29 </a:t>
            </a:r>
            <a:r>
              <a:rPr lang="en-US" altLang="zh-CN" sz="2800" b="1" dirty="0">
                <a:solidFill>
                  <a:srgbClr val="000000"/>
                </a:solidFill>
                <a:latin typeface="FrutigerLTStd-Bold"/>
              </a:rPr>
              <a:t>Biological </a:t>
            </a:r>
            <a:r>
              <a:rPr lang="en-US" altLang="zh-CN" sz="2800" b="1" dirty="0" smtClean="0">
                <a:solidFill>
                  <a:srgbClr val="000000"/>
                </a:solidFill>
                <a:latin typeface="FrutigerLTStd-Bold"/>
              </a:rPr>
              <a:t>consequences of </a:t>
            </a:r>
            <a:r>
              <a:rPr lang="en-US" altLang="zh-CN" sz="2800" b="1" dirty="0">
                <a:solidFill>
                  <a:srgbClr val="000000"/>
                </a:solidFill>
                <a:latin typeface="FrutigerLTStd-Bold"/>
              </a:rPr>
              <a:t>VHL loss</a:t>
            </a:r>
            <a:endParaRPr lang="zh-CN" altLang="en-US" sz="2800" dirty="0"/>
          </a:p>
        </p:txBody>
      </p:sp>
      <p:sp>
        <p:nvSpPr>
          <p:cNvPr id="3" name="Rectangle 2"/>
          <p:cNvSpPr/>
          <p:nvPr/>
        </p:nvSpPr>
        <p:spPr>
          <a:xfrm>
            <a:off x="7498082" y="2471374"/>
            <a:ext cx="4142232" cy="2585323"/>
          </a:xfrm>
          <a:prstGeom prst="rect">
            <a:avLst/>
          </a:prstGeom>
        </p:spPr>
        <p:txBody>
          <a:bodyPr wrap="square">
            <a:spAutoFit/>
          </a:bodyPr>
          <a:lstStyle/>
          <a:p>
            <a:r>
              <a:rPr lang="en-US" altLang="zh-CN" dirty="0">
                <a:latin typeface="FrutigerLTStd-Light"/>
              </a:rPr>
              <a:t>Use </a:t>
            </a:r>
            <a:r>
              <a:rPr lang="en-US" altLang="zh-CN" dirty="0" smtClean="0">
                <a:latin typeface="FrutigerLTStd-Light"/>
              </a:rPr>
              <a:t>of an </a:t>
            </a:r>
            <a:r>
              <a:rPr lang="en-US" altLang="zh-CN" i="1" dirty="0">
                <a:latin typeface="FrutigerLTStd-LightItalic"/>
              </a:rPr>
              <a:t>in situ </a:t>
            </a:r>
            <a:r>
              <a:rPr lang="en-US" altLang="zh-CN" dirty="0">
                <a:latin typeface="FrutigerLTStd-Light"/>
              </a:rPr>
              <a:t>hybridization protocol (</a:t>
            </a:r>
            <a:r>
              <a:rPr lang="en-US" altLang="zh-CN" i="1" dirty="0" smtClean="0">
                <a:latin typeface="FrutigerLTStd-LightItalic"/>
              </a:rPr>
              <a:t>right</a:t>
            </a:r>
            <a:r>
              <a:rPr lang="en-US" altLang="zh-CN" dirty="0" smtClean="0">
                <a:latin typeface="FrutigerLTStd-Light"/>
              </a:rPr>
              <a:t>) reveals </a:t>
            </a:r>
            <a:r>
              <a:rPr lang="en-US" altLang="zh-CN" dirty="0">
                <a:latin typeface="FrutigerLTStd-Light"/>
              </a:rPr>
              <a:t>that VEGF mRNA (</a:t>
            </a:r>
            <a:r>
              <a:rPr lang="en-US" altLang="zh-CN" i="1" dirty="0">
                <a:latin typeface="FrutigerLTStd-LightItalic"/>
              </a:rPr>
              <a:t>white </a:t>
            </a:r>
            <a:r>
              <a:rPr lang="en-US" altLang="zh-CN" i="1" dirty="0" smtClean="0">
                <a:latin typeface="FrutigerLTStd-LightItalic"/>
              </a:rPr>
              <a:t>areas</a:t>
            </a:r>
            <a:r>
              <a:rPr lang="en-US" altLang="zh-CN" dirty="0" smtClean="0">
                <a:latin typeface="FrutigerLTStd-Light"/>
              </a:rPr>
              <a:t>) is </a:t>
            </a:r>
            <a:r>
              <a:rPr lang="en-US" altLang="zh-CN" dirty="0">
                <a:latin typeface="FrutigerLTStd-Light"/>
              </a:rPr>
              <a:t>expressed in a gradient </a:t>
            </a:r>
            <a:r>
              <a:rPr lang="en-US" altLang="zh-CN" dirty="0" smtClean="0">
                <a:latin typeface="FrutigerLTStd-Light"/>
              </a:rPr>
              <a:t>increasing from </a:t>
            </a:r>
            <a:r>
              <a:rPr lang="en-US" altLang="zh-CN" dirty="0">
                <a:latin typeface="FrutigerLTStd-Light"/>
              </a:rPr>
              <a:t>the low levels at the outer rim </a:t>
            </a:r>
            <a:r>
              <a:rPr lang="en-US" altLang="zh-CN" dirty="0" smtClean="0">
                <a:latin typeface="FrutigerLTStd-Light"/>
              </a:rPr>
              <a:t>of the </a:t>
            </a:r>
            <a:r>
              <a:rPr lang="en-US" altLang="zh-CN" dirty="0">
                <a:latin typeface="FrutigerLTStd-Light"/>
              </a:rPr>
              <a:t>tumor (where oxygen is available) </a:t>
            </a:r>
            <a:r>
              <a:rPr lang="en-US" altLang="zh-CN" dirty="0" smtClean="0">
                <a:latin typeface="FrutigerLTStd-Light"/>
              </a:rPr>
              <a:t>to the </a:t>
            </a:r>
            <a:r>
              <a:rPr lang="en-US" altLang="zh-CN" dirty="0">
                <a:latin typeface="FrutigerLTStd-Light"/>
              </a:rPr>
              <a:t>very intense expression toward </a:t>
            </a:r>
            <a:r>
              <a:rPr lang="en-US" altLang="zh-CN" dirty="0" smtClean="0">
                <a:latin typeface="FrutigerLTStd-Light"/>
              </a:rPr>
              <a:t>the hypoxic </a:t>
            </a:r>
            <a:r>
              <a:rPr lang="en-US" altLang="zh-CN" dirty="0">
                <a:latin typeface="FrutigerLTStd-Light"/>
              </a:rPr>
              <a:t>center of the tumor.</a:t>
            </a:r>
            <a:endParaRPr lang="zh-CN" altLang="en-US" dirty="0"/>
          </a:p>
        </p:txBody>
      </p:sp>
    </p:spTree>
    <p:extLst>
      <p:ext uri="{BB962C8B-B14F-4D97-AF65-F5344CB8AC3E}">
        <p14:creationId xmlns:p14="http://schemas.microsoft.com/office/powerpoint/2010/main" val="2884811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descr="figure_07_01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3904" y="1312672"/>
            <a:ext cx="3452818" cy="2555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figure_07_01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2003" y="3966576"/>
            <a:ext cx="3474719" cy="2571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69464" y="190314"/>
            <a:ext cx="7868958" cy="523220"/>
          </a:xfrm>
          <a:prstGeom prst="rect">
            <a:avLst/>
          </a:prstGeom>
        </p:spPr>
        <p:txBody>
          <a:bodyPr wrap="square">
            <a:spAutoFit/>
          </a:bodyPr>
          <a:lstStyle/>
          <a:p>
            <a:r>
              <a:rPr lang="en-US" altLang="zh-CN" sz="2800" b="1" dirty="0">
                <a:solidFill>
                  <a:srgbClr val="1271FF"/>
                </a:solidFill>
                <a:latin typeface="FrutigerLTStd-Bold"/>
              </a:rPr>
              <a:t>Figure 7.1 </a:t>
            </a:r>
            <a:r>
              <a:rPr lang="en-US" altLang="zh-CN" sz="2800" b="1" dirty="0">
                <a:solidFill>
                  <a:srgbClr val="000000"/>
                </a:solidFill>
                <a:latin typeface="FrutigerLTStd-Bold"/>
              </a:rPr>
              <a:t>Experimental fusion </a:t>
            </a:r>
            <a:r>
              <a:rPr lang="en-US" altLang="zh-CN" sz="2800" b="1" dirty="0" smtClean="0">
                <a:solidFill>
                  <a:srgbClr val="000000"/>
                </a:solidFill>
                <a:latin typeface="FrutigerLTStd-Bold"/>
              </a:rPr>
              <a:t>of cells</a:t>
            </a:r>
            <a:endParaRPr lang="zh-CN" altLang="en-US" sz="2800" dirty="0"/>
          </a:p>
        </p:txBody>
      </p:sp>
      <p:sp>
        <p:nvSpPr>
          <p:cNvPr id="2" name="Rectangle 1"/>
          <p:cNvSpPr/>
          <p:nvPr/>
        </p:nvSpPr>
        <p:spPr>
          <a:xfrm>
            <a:off x="5104172" y="1795676"/>
            <a:ext cx="6419088" cy="3477875"/>
          </a:xfrm>
          <a:prstGeom prst="rect">
            <a:avLst/>
          </a:prstGeom>
        </p:spPr>
        <p:txBody>
          <a:bodyPr wrap="square">
            <a:spAutoFit/>
          </a:bodyPr>
          <a:lstStyle/>
          <a:p>
            <a:r>
              <a:rPr lang="en-US" altLang="zh-CN" sz="2000" dirty="0">
                <a:latin typeface="FrutigerLTStd-Light"/>
              </a:rPr>
              <a:t>(B) In this image, </a:t>
            </a:r>
            <a:r>
              <a:rPr lang="en-US" altLang="zh-CN" sz="2000" u="sng" dirty="0">
                <a:solidFill>
                  <a:srgbClr val="FF0000"/>
                </a:solidFill>
                <a:latin typeface="FrutigerLTStd-Light"/>
              </a:rPr>
              <a:t>radiolabeled mouse </a:t>
            </a:r>
            <a:r>
              <a:rPr lang="en-US" altLang="zh-CN" sz="2000" u="sng" dirty="0" smtClean="0">
                <a:solidFill>
                  <a:srgbClr val="FF0000"/>
                </a:solidFill>
                <a:latin typeface="FrutigerLTStd-Light"/>
              </a:rPr>
              <a:t>NIH 3T3 </a:t>
            </a:r>
            <a:r>
              <a:rPr lang="en-US" altLang="zh-CN" sz="2000" u="sng" dirty="0">
                <a:solidFill>
                  <a:srgbClr val="FF0000"/>
                </a:solidFill>
                <a:latin typeface="FrutigerLTStd-Light"/>
              </a:rPr>
              <a:t>cells</a:t>
            </a:r>
            <a:r>
              <a:rPr lang="en-US" altLang="zh-CN" sz="2000" dirty="0">
                <a:latin typeface="FrutigerLTStd-Light"/>
              </a:rPr>
              <a:t> have been fused (using </a:t>
            </a:r>
            <a:r>
              <a:rPr lang="en-US" altLang="zh-CN" sz="2000" dirty="0" smtClean="0">
                <a:latin typeface="FrutigerLTStd-Light"/>
              </a:rPr>
              <a:t>Sendai virus</a:t>
            </a:r>
            <a:r>
              <a:rPr lang="en-US" altLang="zh-CN" sz="2000" dirty="0">
                <a:latin typeface="FrutigerLTStd-Light"/>
              </a:rPr>
              <a:t>) with </a:t>
            </a:r>
            <a:r>
              <a:rPr lang="en-US" altLang="zh-CN" sz="2000" u="sng" dirty="0">
                <a:solidFill>
                  <a:srgbClr val="FF0000"/>
                </a:solidFill>
                <a:latin typeface="FrutigerLTStd-Light"/>
              </a:rPr>
              <a:t>monkey kidney cells</a:t>
            </a:r>
            <a:r>
              <a:rPr lang="en-US" altLang="zh-CN" sz="2000" dirty="0">
                <a:latin typeface="FrutigerLTStd-Light"/>
              </a:rPr>
              <a:t>, </a:t>
            </a:r>
            <a:r>
              <a:rPr lang="en-US" altLang="zh-CN" sz="2000" dirty="0" smtClean="0">
                <a:latin typeface="FrutigerLTStd-Light"/>
              </a:rPr>
              <a:t>resulting in </a:t>
            </a:r>
            <a:r>
              <a:rPr lang="en-US" altLang="zh-CN" sz="2000" u="sng" dirty="0">
                <a:solidFill>
                  <a:srgbClr val="FF0000"/>
                </a:solidFill>
                <a:latin typeface="FrutigerLTStd-Light"/>
              </a:rPr>
              <a:t>a hybrid cell with two distinct </a:t>
            </a:r>
            <a:r>
              <a:rPr lang="en-US" altLang="zh-CN" sz="2000" u="sng" dirty="0" smtClean="0">
                <a:solidFill>
                  <a:srgbClr val="FF0000"/>
                </a:solidFill>
                <a:latin typeface="FrutigerLTStd-Light"/>
              </a:rPr>
              <a:t>nuclei</a:t>
            </a:r>
            <a:r>
              <a:rPr lang="en-US" altLang="zh-CN" sz="2000" dirty="0" smtClean="0">
                <a:latin typeface="FrutigerLTStd-Light"/>
              </a:rPr>
              <a:t>. The </a:t>
            </a:r>
            <a:r>
              <a:rPr lang="en-US" altLang="zh-CN" sz="2000" dirty="0">
                <a:latin typeface="FrutigerLTStd-Light"/>
              </a:rPr>
              <a:t>(larger) mouse nucleus is </a:t>
            </a:r>
            <a:r>
              <a:rPr lang="en-US" altLang="zh-CN" sz="2000" dirty="0" smtClean="0">
                <a:latin typeface="FrutigerLTStd-Light"/>
              </a:rPr>
              <a:t>identified by </a:t>
            </a:r>
            <a:r>
              <a:rPr lang="en-US" altLang="zh-CN" sz="2000" dirty="0">
                <a:latin typeface="FrutigerLTStd-Light"/>
              </a:rPr>
              <a:t>the silver grains that were </a:t>
            </a:r>
            <a:r>
              <a:rPr lang="en-US" altLang="zh-CN" sz="2000" dirty="0" smtClean="0">
                <a:latin typeface="FrutigerLTStd-Light"/>
              </a:rPr>
              <a:t>formed during </a:t>
            </a:r>
            <a:r>
              <a:rPr lang="en-US" altLang="zh-CN" sz="2000" dirty="0">
                <a:latin typeface="FrutigerLTStd-Light"/>
              </a:rPr>
              <a:t>subsequent autoradiography</a:t>
            </a:r>
            <a:r>
              <a:rPr lang="en-US" altLang="zh-CN" sz="2000" dirty="0" smtClean="0">
                <a:latin typeface="FrutigerLTStd-Light"/>
              </a:rPr>
              <a:t>.</a:t>
            </a:r>
          </a:p>
          <a:p>
            <a:endParaRPr lang="en-US" altLang="zh-CN" sz="2000" dirty="0">
              <a:latin typeface="FrutigerLTStd-Light"/>
            </a:endParaRPr>
          </a:p>
          <a:p>
            <a:r>
              <a:rPr lang="en-US" altLang="zh-CN" sz="2000" dirty="0">
                <a:latin typeface="FrutigerLTStd-Light"/>
              </a:rPr>
              <a:t>(C) </a:t>
            </a:r>
            <a:r>
              <a:rPr lang="en-US" altLang="zh-CN" sz="2000" dirty="0" err="1" smtClean="0">
                <a:latin typeface="FrutigerLTStd-Light"/>
              </a:rPr>
              <a:t>Polykaryons</a:t>
            </a:r>
            <a:r>
              <a:rPr lang="en-US" altLang="zh-CN" sz="2000" dirty="0" smtClean="0">
                <a:latin typeface="FrutigerLTStd-Light"/>
              </a:rPr>
              <a:t>(</a:t>
            </a:r>
            <a:r>
              <a:rPr lang="zh-CN" altLang="en-US" sz="2000" dirty="0"/>
              <a:t>多核</a:t>
            </a:r>
            <a:r>
              <a:rPr lang="en-US" altLang="zh-CN" sz="2000" dirty="0" smtClean="0">
                <a:latin typeface="FrutigerLTStd-Light"/>
              </a:rPr>
              <a:t>) </a:t>
            </a:r>
            <a:r>
              <a:rPr lang="en-US" altLang="zh-CN" sz="2000" dirty="0">
                <a:latin typeface="FrutigerLTStd-Light"/>
              </a:rPr>
              <a:t>may form with equal </a:t>
            </a:r>
            <a:r>
              <a:rPr lang="en-US" altLang="zh-CN" sz="2000" dirty="0" smtClean="0">
                <a:latin typeface="FrutigerLTStd-Light"/>
              </a:rPr>
              <a:t>or greater </a:t>
            </a:r>
            <a:r>
              <a:rPr lang="en-US" altLang="zh-CN" sz="2000" dirty="0">
                <a:latin typeface="FrutigerLTStd-Light"/>
              </a:rPr>
              <a:t>frequency following such </a:t>
            </a:r>
            <a:r>
              <a:rPr lang="en-US" altLang="zh-CN" sz="2000" dirty="0" smtClean="0">
                <a:latin typeface="FrutigerLTStd-Light"/>
              </a:rPr>
              <a:t>fusions but </a:t>
            </a:r>
            <a:r>
              <a:rPr lang="en-US" altLang="zh-CN" sz="2000" dirty="0">
                <a:latin typeface="FrutigerLTStd-Light"/>
              </a:rPr>
              <a:t>are usually unable to proliferate </a:t>
            </a:r>
            <a:r>
              <a:rPr lang="en-US" altLang="zh-CN" sz="2000" dirty="0" smtClean="0">
                <a:latin typeface="FrutigerLTStd-Light"/>
              </a:rPr>
              <a:t>and spawn </a:t>
            </a:r>
            <a:r>
              <a:rPr lang="en-US" altLang="zh-CN" sz="2000" dirty="0">
                <a:latin typeface="FrutigerLTStd-Light"/>
              </a:rPr>
              <a:t>progeny. This </a:t>
            </a:r>
            <a:r>
              <a:rPr lang="en-US" altLang="zh-CN" sz="2000" dirty="0" err="1">
                <a:latin typeface="FrutigerLTStd-Light"/>
              </a:rPr>
              <a:t>polykaryon</a:t>
            </a:r>
            <a:r>
              <a:rPr lang="en-US" altLang="zh-CN" sz="2000" dirty="0">
                <a:latin typeface="FrutigerLTStd-Light"/>
              </a:rPr>
              <a:t> </a:t>
            </a:r>
            <a:r>
              <a:rPr lang="en-US" altLang="zh-CN" sz="2000" dirty="0" smtClean="0">
                <a:latin typeface="FrutigerLTStd-Light"/>
              </a:rPr>
              <a:t>contains nine </a:t>
            </a:r>
            <a:r>
              <a:rPr lang="en-US" altLang="zh-CN" sz="2000" dirty="0">
                <a:latin typeface="FrutigerLTStd-Light"/>
              </a:rPr>
              <a:t>nuclei </a:t>
            </a:r>
            <a:r>
              <a:rPr lang="en-US" altLang="zh-CN" sz="2000" dirty="0">
                <a:latin typeface="TimesNewRomanPSMT"/>
              </a:rPr>
              <a:t>(</a:t>
            </a:r>
            <a:r>
              <a:rPr lang="en-US" altLang="zh-CN" sz="2000" i="1" dirty="0">
                <a:latin typeface="FrutigerLTStd-LightItalic"/>
              </a:rPr>
              <a:t>arrows</a:t>
            </a:r>
            <a:r>
              <a:rPr lang="en-US" altLang="zh-CN" sz="2000" dirty="0" smtClean="0">
                <a:latin typeface="FrutigerLTStd-Light"/>
              </a:rPr>
              <a:t>). </a:t>
            </a:r>
            <a:endParaRPr lang="zh-CN" altLang="en-US" sz="2000" dirty="0"/>
          </a:p>
        </p:txBody>
      </p:sp>
    </p:spTree>
    <p:extLst>
      <p:ext uri="{BB962C8B-B14F-4D97-AF65-F5344CB8AC3E}">
        <p14:creationId xmlns:p14="http://schemas.microsoft.com/office/powerpoint/2010/main" val="36697834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descr="figure_07_29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262" y="1709928"/>
            <a:ext cx="4272010" cy="4005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360684" y="2551176"/>
            <a:ext cx="5995416" cy="1938992"/>
          </a:xfrm>
          <a:prstGeom prst="rect">
            <a:avLst/>
          </a:prstGeom>
        </p:spPr>
        <p:txBody>
          <a:bodyPr wrap="square">
            <a:spAutoFit/>
          </a:bodyPr>
          <a:lstStyle/>
          <a:p>
            <a:r>
              <a:rPr lang="en-US" altLang="zh-CN" sz="2000" dirty="0">
                <a:latin typeface="FrutigerLTStd-Light"/>
              </a:rPr>
              <a:t>One of the manifestations of </a:t>
            </a:r>
            <a:r>
              <a:rPr lang="en-US" altLang="zh-CN" sz="2000" dirty="0" smtClean="0">
                <a:latin typeface="FrutigerLTStd-Light"/>
              </a:rPr>
              <a:t>von </a:t>
            </a:r>
            <a:r>
              <a:rPr lang="en-US" altLang="zh-CN" sz="2000" dirty="0" err="1" smtClean="0">
                <a:latin typeface="FrutigerLTStd-Light"/>
              </a:rPr>
              <a:t>Hippel</a:t>
            </a:r>
            <a:r>
              <a:rPr lang="en-US" altLang="zh-CN" sz="2000" dirty="0" smtClean="0">
                <a:latin typeface="FrutigerLTStd-Light"/>
              </a:rPr>
              <a:t>–</a:t>
            </a:r>
            <a:r>
              <a:rPr lang="en-US" altLang="zh-CN" sz="2000" dirty="0" err="1" smtClean="0">
                <a:latin typeface="FrutigerLTStd-Light"/>
              </a:rPr>
              <a:t>Lindau</a:t>
            </a:r>
            <a:r>
              <a:rPr lang="en-US" altLang="zh-CN" sz="2000" dirty="0" smtClean="0">
                <a:latin typeface="FrutigerLTStd-Light"/>
              </a:rPr>
              <a:t> </a:t>
            </a:r>
            <a:r>
              <a:rPr lang="en-US" altLang="zh-CN" sz="2000" dirty="0">
                <a:latin typeface="FrutigerLTStd-Light"/>
              </a:rPr>
              <a:t>syndrome is the </a:t>
            </a:r>
            <a:r>
              <a:rPr lang="en-US" altLang="zh-CN" sz="2000" dirty="0" smtClean="0">
                <a:latin typeface="FrutigerLTStd-Light"/>
              </a:rPr>
              <a:t>presence of </a:t>
            </a:r>
            <a:r>
              <a:rPr lang="en-US" altLang="zh-CN" sz="2000" dirty="0">
                <a:latin typeface="FrutigerLTStd-Light"/>
              </a:rPr>
              <a:t>areas of </a:t>
            </a:r>
            <a:r>
              <a:rPr lang="en-US" altLang="zh-CN" sz="2000" u="sng" dirty="0">
                <a:latin typeface="FrutigerLTStd-Light"/>
              </a:rPr>
              <a:t>uncontrolled </a:t>
            </a:r>
            <a:r>
              <a:rPr lang="en-US" altLang="zh-CN" sz="2000" u="sng" dirty="0" smtClean="0">
                <a:latin typeface="FrutigerLTStd-Light"/>
              </a:rPr>
              <a:t>vascularization in </a:t>
            </a:r>
            <a:r>
              <a:rPr lang="en-US" altLang="zh-CN" sz="2000" u="sng" dirty="0">
                <a:latin typeface="FrutigerLTStd-Light"/>
              </a:rPr>
              <a:t>the retina</a:t>
            </a:r>
            <a:r>
              <a:rPr lang="en-US" altLang="zh-CN" sz="2000" dirty="0">
                <a:latin typeface="FrutigerLTStd-Light"/>
              </a:rPr>
              <a:t>, seen here as large </a:t>
            </a:r>
            <a:r>
              <a:rPr lang="en-US" altLang="zh-CN" sz="2000" dirty="0" smtClean="0">
                <a:latin typeface="FrutigerLTStd-Light"/>
              </a:rPr>
              <a:t>white spots</a:t>
            </a:r>
            <a:r>
              <a:rPr lang="en-US" altLang="zh-CN" sz="2000" dirty="0">
                <a:latin typeface="FrutigerLTStd-Light"/>
              </a:rPr>
              <a:t>; these are ostensibly due </a:t>
            </a:r>
            <a:r>
              <a:rPr lang="en-US" altLang="zh-CN" sz="2000" dirty="0" smtClean="0">
                <a:latin typeface="FrutigerLTStd-Light"/>
              </a:rPr>
              <a:t>to excessive </a:t>
            </a:r>
            <a:r>
              <a:rPr lang="en-US" altLang="zh-CN" sz="2000" dirty="0">
                <a:latin typeface="FrutigerLTStd-Light"/>
              </a:rPr>
              <a:t>production of VEGF in cells </a:t>
            </a:r>
            <a:r>
              <a:rPr lang="en-US" altLang="zh-CN" sz="2000" dirty="0" smtClean="0">
                <a:latin typeface="FrutigerLTStd-Light"/>
              </a:rPr>
              <a:t>that have </a:t>
            </a:r>
            <a:r>
              <a:rPr lang="en-US" altLang="zh-CN" sz="2000" dirty="0">
                <a:latin typeface="FrutigerLTStd-Light"/>
              </a:rPr>
              <a:t>lost </a:t>
            </a:r>
            <a:r>
              <a:rPr lang="en-US" altLang="zh-CN" sz="2000" dirty="0" err="1">
                <a:latin typeface="FrutigerLTStd-Light"/>
              </a:rPr>
              <a:t>pVHL</a:t>
            </a:r>
            <a:r>
              <a:rPr lang="en-US" altLang="zh-CN" sz="2000" dirty="0">
                <a:latin typeface="FrutigerLTStd-Light"/>
              </a:rPr>
              <a:t> function.</a:t>
            </a:r>
            <a:endParaRPr lang="zh-CN" altLang="en-US" sz="2000" dirty="0"/>
          </a:p>
        </p:txBody>
      </p:sp>
      <p:sp>
        <p:nvSpPr>
          <p:cNvPr id="4" name="Rectangle 3"/>
          <p:cNvSpPr/>
          <p:nvPr/>
        </p:nvSpPr>
        <p:spPr>
          <a:xfrm>
            <a:off x="1874520" y="362635"/>
            <a:ext cx="9116568" cy="523220"/>
          </a:xfrm>
          <a:prstGeom prst="rect">
            <a:avLst/>
          </a:prstGeom>
        </p:spPr>
        <p:txBody>
          <a:bodyPr wrap="square">
            <a:spAutoFit/>
          </a:bodyPr>
          <a:lstStyle/>
          <a:p>
            <a:r>
              <a:rPr lang="en-US" altLang="zh-CN" sz="2800" b="1" dirty="0">
                <a:solidFill>
                  <a:srgbClr val="1271FF"/>
                </a:solidFill>
                <a:latin typeface="FrutigerLTStd-Bold"/>
              </a:rPr>
              <a:t>Figure 7.29 </a:t>
            </a:r>
            <a:r>
              <a:rPr lang="en-US" altLang="zh-CN" sz="2800" b="1" dirty="0">
                <a:solidFill>
                  <a:srgbClr val="000000"/>
                </a:solidFill>
                <a:latin typeface="FrutigerLTStd-Bold"/>
              </a:rPr>
              <a:t>Biological </a:t>
            </a:r>
            <a:r>
              <a:rPr lang="en-US" altLang="zh-CN" sz="2800" b="1" dirty="0" smtClean="0">
                <a:solidFill>
                  <a:srgbClr val="000000"/>
                </a:solidFill>
                <a:latin typeface="FrutigerLTStd-Bold"/>
              </a:rPr>
              <a:t>consequences of </a:t>
            </a:r>
            <a:r>
              <a:rPr lang="en-US" altLang="zh-CN" sz="2800" b="1" dirty="0">
                <a:solidFill>
                  <a:srgbClr val="000000"/>
                </a:solidFill>
                <a:latin typeface="FrutigerLTStd-Bold"/>
              </a:rPr>
              <a:t>VHL loss</a:t>
            </a:r>
            <a:endParaRPr lang="zh-CN" altLang="en-US" sz="2800" dirty="0"/>
          </a:p>
        </p:txBody>
      </p:sp>
    </p:spTree>
    <p:extLst>
      <p:ext uri="{BB962C8B-B14F-4D97-AF65-F5344CB8AC3E}">
        <p14:creationId xmlns:p14="http://schemas.microsoft.com/office/powerpoint/2010/main" val="370328567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68878" y="393192"/>
            <a:ext cx="7043403" cy="646331"/>
          </a:xfrm>
          <a:prstGeom prst="rect">
            <a:avLst/>
          </a:prstGeom>
          <a:noFill/>
        </p:spPr>
        <p:txBody>
          <a:bodyPr wrap="none" rtlCol="0">
            <a:spAutoFit/>
          </a:bodyPr>
          <a:lstStyle/>
          <a:p>
            <a:r>
              <a:rPr lang="en-US" altLang="zh-CN" sz="3600" dirty="0" smtClean="0"/>
              <a:t>Criteria for “tumor suppressor gene”</a:t>
            </a:r>
            <a:endParaRPr lang="zh-CN" altLang="en-US" sz="3600" dirty="0"/>
          </a:p>
        </p:txBody>
      </p:sp>
      <p:sp>
        <p:nvSpPr>
          <p:cNvPr id="3" name="TextBox 2"/>
          <p:cNvSpPr txBox="1"/>
          <p:nvPr/>
        </p:nvSpPr>
        <p:spPr>
          <a:xfrm>
            <a:off x="1276726" y="1545336"/>
            <a:ext cx="9765914" cy="3477875"/>
          </a:xfrm>
          <a:prstGeom prst="rect">
            <a:avLst/>
          </a:prstGeom>
          <a:noFill/>
        </p:spPr>
        <p:txBody>
          <a:bodyPr wrap="square" rtlCol="0">
            <a:spAutoFit/>
          </a:bodyPr>
          <a:lstStyle/>
          <a:p>
            <a:r>
              <a:rPr lang="en-US" altLang="zh-CN" sz="2000" dirty="0" smtClean="0"/>
              <a:t>1, Decreased expression in cancer compared to normal tissue? </a:t>
            </a:r>
            <a:r>
              <a:rPr lang="zh-CN" altLang="en-US" sz="2000" dirty="0" smtClean="0"/>
              <a:t> （非充分，非必要）</a:t>
            </a:r>
            <a:endParaRPr lang="en-US" altLang="zh-CN" sz="2000" dirty="0" smtClean="0"/>
          </a:p>
          <a:p>
            <a:endParaRPr lang="en-US" altLang="zh-CN" sz="2000" dirty="0"/>
          </a:p>
          <a:p>
            <a:r>
              <a:rPr lang="en-US" altLang="zh-CN" sz="2000" dirty="0" smtClean="0"/>
              <a:t>2, At the center of loss of </a:t>
            </a:r>
            <a:r>
              <a:rPr lang="en-US" altLang="zh-CN" sz="2000" dirty="0" err="1" smtClean="0"/>
              <a:t>heterozygosity</a:t>
            </a:r>
            <a:endParaRPr lang="en-US" altLang="zh-CN" sz="2000" dirty="0" smtClean="0"/>
          </a:p>
          <a:p>
            <a:endParaRPr lang="en-US" altLang="zh-CN" sz="2000" dirty="0"/>
          </a:p>
          <a:p>
            <a:r>
              <a:rPr lang="en-US" altLang="zh-CN" sz="2000" dirty="0" smtClean="0"/>
              <a:t>3, Genetic alteration in familial cancer syndromes</a:t>
            </a:r>
            <a:r>
              <a:rPr lang="zh-CN" altLang="en-US" sz="2000" dirty="0" smtClean="0"/>
              <a:t>（充分，非必要） </a:t>
            </a:r>
            <a:endParaRPr lang="en-US" altLang="zh-CN" sz="2000" dirty="0" smtClean="0"/>
          </a:p>
          <a:p>
            <a:endParaRPr lang="en-US" altLang="zh-CN" sz="2000" dirty="0"/>
          </a:p>
          <a:p>
            <a:r>
              <a:rPr lang="en-US" altLang="zh-CN" sz="2000" dirty="0" smtClean="0"/>
              <a:t>4, Experimental evidence with genetic engineered mouse: Knockout mice show tumor phenotype; overexpression suppress tumor progression; </a:t>
            </a:r>
          </a:p>
          <a:p>
            <a:endParaRPr lang="en-US" altLang="zh-CN" sz="2000" dirty="0"/>
          </a:p>
          <a:p>
            <a:r>
              <a:rPr lang="en-US" altLang="zh-CN" sz="2000" dirty="0" smtClean="0"/>
              <a:t>5, Human cancer genomics evidence</a:t>
            </a:r>
            <a:r>
              <a:rPr lang="zh-CN" altLang="en-US" sz="2000" dirty="0" smtClean="0"/>
              <a:t>：</a:t>
            </a:r>
            <a:r>
              <a:rPr lang="en-US" altLang="zh-CN" sz="2000" dirty="0" smtClean="0"/>
              <a:t>Enrich for inactivation mutation; Copy number loss; Function decreased; </a:t>
            </a:r>
            <a:endParaRPr lang="zh-CN" altLang="en-US" sz="2000" dirty="0"/>
          </a:p>
        </p:txBody>
      </p:sp>
      <p:sp>
        <p:nvSpPr>
          <p:cNvPr id="4" name="TextBox 3"/>
          <p:cNvSpPr txBox="1"/>
          <p:nvPr/>
        </p:nvSpPr>
        <p:spPr>
          <a:xfrm>
            <a:off x="938520" y="5791295"/>
            <a:ext cx="10104120" cy="707886"/>
          </a:xfrm>
          <a:prstGeom prst="rect">
            <a:avLst/>
          </a:prstGeom>
          <a:noFill/>
        </p:spPr>
        <p:txBody>
          <a:bodyPr wrap="square" rtlCol="0">
            <a:spAutoFit/>
          </a:bodyPr>
          <a:lstStyle/>
          <a:p>
            <a:r>
              <a:rPr lang="en-US" altLang="zh-CN" sz="2000" dirty="0"/>
              <a:t>Due to the heterogeneity of tumor formation, most tumor suppressors are only involved in </a:t>
            </a:r>
            <a:r>
              <a:rPr lang="en-US" altLang="zh-CN" sz="2000" dirty="0" smtClean="0"/>
              <a:t>the </a:t>
            </a:r>
            <a:r>
              <a:rPr lang="en-US" altLang="zh-CN" sz="2000" dirty="0"/>
              <a:t>development </a:t>
            </a:r>
            <a:r>
              <a:rPr lang="en-US" altLang="zh-CN" sz="2000" dirty="0" smtClean="0"/>
              <a:t>of more circumscribed (</a:t>
            </a:r>
            <a:r>
              <a:rPr lang="zh-CN" altLang="en-US" sz="2000" dirty="0"/>
              <a:t>局限的</a:t>
            </a:r>
            <a:r>
              <a:rPr lang="en-US" altLang="zh-CN" sz="2000" dirty="0" smtClean="0"/>
              <a:t>) </a:t>
            </a:r>
            <a:r>
              <a:rPr lang="en-US" altLang="zh-CN" sz="2000" dirty="0"/>
              <a:t>sets of human tumors.</a:t>
            </a:r>
            <a:endParaRPr lang="zh-CN" altLang="en-US" sz="2000" dirty="0"/>
          </a:p>
        </p:txBody>
      </p:sp>
    </p:spTree>
    <p:extLst>
      <p:ext uri="{BB962C8B-B14F-4D97-AF65-F5344CB8AC3E}">
        <p14:creationId xmlns:p14="http://schemas.microsoft.com/office/powerpoint/2010/main" val="8655368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611" y="295064"/>
            <a:ext cx="11548674" cy="584775"/>
          </a:xfrm>
          <a:prstGeom prst="rect">
            <a:avLst/>
          </a:prstGeom>
          <a:noFill/>
        </p:spPr>
        <p:txBody>
          <a:bodyPr wrap="none" rtlCol="0">
            <a:spAutoFit/>
          </a:bodyPr>
          <a:lstStyle/>
          <a:p>
            <a:r>
              <a:rPr lang="en-US" altLang="zh-CN" sz="3200" b="1" dirty="0" smtClean="0"/>
              <a:t>Oncogene, Tumor suppressor and others in cancer targeted therapy</a:t>
            </a:r>
            <a:endParaRPr lang="zh-CN" altLang="en-US" sz="3200" b="1" dirty="0"/>
          </a:p>
        </p:txBody>
      </p:sp>
      <p:sp>
        <p:nvSpPr>
          <p:cNvPr id="3" name="TextBox 2"/>
          <p:cNvSpPr txBox="1"/>
          <p:nvPr/>
        </p:nvSpPr>
        <p:spPr>
          <a:xfrm>
            <a:off x="1629128" y="1769706"/>
            <a:ext cx="9253183" cy="3785652"/>
          </a:xfrm>
          <a:prstGeom prst="rect">
            <a:avLst/>
          </a:prstGeom>
          <a:noFill/>
        </p:spPr>
        <p:txBody>
          <a:bodyPr wrap="square" rtlCol="0">
            <a:spAutoFit/>
          </a:bodyPr>
          <a:lstStyle/>
          <a:p>
            <a:r>
              <a:rPr lang="en-US" altLang="zh-CN" sz="2400" b="1" dirty="0" smtClean="0">
                <a:solidFill>
                  <a:srgbClr val="FF0000"/>
                </a:solidFill>
              </a:rPr>
              <a:t>Oncogene</a:t>
            </a:r>
            <a:r>
              <a:rPr lang="en-US" altLang="zh-CN" sz="2400" b="1" dirty="0" smtClean="0"/>
              <a:t> inhibition</a:t>
            </a:r>
            <a:r>
              <a:rPr lang="en-US" altLang="zh-CN" sz="2400" dirty="0" smtClean="0"/>
              <a:t>:  </a:t>
            </a:r>
            <a:r>
              <a:rPr lang="en-US" altLang="zh-CN" sz="2400" dirty="0" err="1" smtClean="0"/>
              <a:t>eg</a:t>
            </a:r>
            <a:r>
              <a:rPr lang="en-US" altLang="zh-CN" sz="2400" dirty="0" smtClean="0"/>
              <a:t>. EGFR inhibitor</a:t>
            </a:r>
          </a:p>
          <a:p>
            <a:endParaRPr lang="en-US" altLang="zh-CN" sz="2400" dirty="0"/>
          </a:p>
          <a:p>
            <a:r>
              <a:rPr lang="en-US" altLang="zh-CN" sz="2400" b="1" dirty="0" smtClean="0">
                <a:solidFill>
                  <a:srgbClr val="FF0000"/>
                </a:solidFill>
              </a:rPr>
              <a:t>Tumor suppressor </a:t>
            </a:r>
            <a:r>
              <a:rPr lang="en-US" altLang="zh-CN" sz="2400" b="1" dirty="0" smtClean="0"/>
              <a:t>reactivation</a:t>
            </a:r>
            <a:r>
              <a:rPr lang="en-US" altLang="zh-CN" sz="2400" dirty="0" smtClean="0"/>
              <a:t>: </a:t>
            </a:r>
          </a:p>
          <a:p>
            <a:r>
              <a:rPr lang="en-US" altLang="zh-CN" sz="2400" dirty="0" smtClean="0"/>
              <a:t>Gene therapy? </a:t>
            </a:r>
          </a:p>
          <a:p>
            <a:r>
              <a:rPr lang="en-US" altLang="zh-CN" sz="2400" dirty="0" smtClean="0"/>
              <a:t>Indirect targeting the corresponding oncogenic pathway</a:t>
            </a:r>
          </a:p>
          <a:p>
            <a:endParaRPr lang="en-US" altLang="zh-CN" sz="2400" dirty="0" smtClean="0"/>
          </a:p>
          <a:p>
            <a:r>
              <a:rPr lang="en-US" altLang="zh-CN" sz="2400" b="1" dirty="0" smtClean="0">
                <a:solidFill>
                  <a:srgbClr val="FF0000"/>
                </a:solidFill>
              </a:rPr>
              <a:t>Other</a:t>
            </a:r>
            <a:r>
              <a:rPr lang="en-US" altLang="zh-CN" sz="2400" b="1" dirty="0" smtClean="0"/>
              <a:t> cancer therapeutic target: </a:t>
            </a:r>
            <a:r>
              <a:rPr lang="en-US" altLang="zh-CN" sz="2400" dirty="0" smtClean="0"/>
              <a:t>Cancer addiction/dependent pathway;</a:t>
            </a:r>
          </a:p>
          <a:p>
            <a:r>
              <a:rPr lang="en-US" altLang="zh-CN" sz="2400" dirty="0" smtClean="0"/>
              <a:t>Itself do not promote cancer, but specifically required for the survival of </a:t>
            </a:r>
          </a:p>
          <a:p>
            <a:r>
              <a:rPr lang="en-US" altLang="zh-CN" sz="2400" dirty="0" smtClean="0"/>
              <a:t>oncogene activated/tumor suppressor inactivated cancer cells.  </a:t>
            </a:r>
            <a:r>
              <a:rPr lang="en-US" altLang="zh-CN" sz="2400" dirty="0" err="1" smtClean="0"/>
              <a:t>eg</a:t>
            </a:r>
            <a:r>
              <a:rPr lang="en-US" altLang="zh-CN" sz="2400" dirty="0" smtClean="0"/>
              <a:t>. Proteasome inhibitor</a:t>
            </a:r>
            <a:r>
              <a:rPr lang="en-US" altLang="zh-CN" sz="2400" dirty="0"/>
              <a:t> </a:t>
            </a:r>
            <a:r>
              <a:rPr lang="en-US" altLang="zh-CN" sz="2400" dirty="0" err="1" smtClean="0"/>
              <a:t>Velcade</a:t>
            </a:r>
            <a:r>
              <a:rPr lang="en-US" altLang="zh-CN" sz="2400" dirty="0" smtClean="0"/>
              <a:t> in multiple myeloma treatment.</a:t>
            </a:r>
            <a:endParaRPr lang="zh-CN" altLang="en-US" sz="2400" dirty="0"/>
          </a:p>
        </p:txBody>
      </p:sp>
    </p:spTree>
    <p:extLst>
      <p:ext uri="{BB962C8B-B14F-4D97-AF65-F5344CB8AC3E}">
        <p14:creationId xmlns:p14="http://schemas.microsoft.com/office/powerpoint/2010/main" val="22137820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73744" y="3288145"/>
            <a:ext cx="6685163" cy="369332"/>
          </a:xfrm>
          <a:prstGeom prst="rect">
            <a:avLst/>
          </a:prstGeom>
          <a:noFill/>
        </p:spPr>
        <p:txBody>
          <a:bodyPr wrap="none" rtlCol="0">
            <a:spAutoFit/>
          </a:bodyPr>
          <a:lstStyle/>
          <a:p>
            <a:r>
              <a:rPr lang="en-US" altLang="zh-CN" dirty="0" smtClean="0"/>
              <a:t>2</a:t>
            </a:r>
            <a:r>
              <a:rPr lang="zh-CN" altLang="en-US" dirty="0" smtClean="0"/>
              <a:t>，什么是</a:t>
            </a:r>
            <a:r>
              <a:rPr lang="en-US" altLang="zh-CN" dirty="0"/>
              <a:t>loss of </a:t>
            </a:r>
            <a:r>
              <a:rPr lang="en-US" altLang="zh-CN" dirty="0" err="1"/>
              <a:t>heterozygosity</a:t>
            </a:r>
            <a:r>
              <a:rPr lang="en-US" altLang="zh-CN" dirty="0"/>
              <a:t> </a:t>
            </a:r>
            <a:r>
              <a:rPr lang="zh-CN" altLang="en-US" dirty="0" smtClean="0"/>
              <a:t>（</a:t>
            </a:r>
            <a:r>
              <a:rPr lang="en-US" altLang="zh-CN" dirty="0" smtClean="0"/>
              <a:t>LOH</a:t>
            </a:r>
            <a:r>
              <a:rPr lang="zh-CN" altLang="en-US" dirty="0" smtClean="0"/>
              <a:t>）？其意义和用途有哪些？</a:t>
            </a:r>
            <a:endParaRPr lang="zh-CN" altLang="en-US" dirty="0"/>
          </a:p>
        </p:txBody>
      </p:sp>
      <p:sp>
        <p:nvSpPr>
          <p:cNvPr id="3" name="TextBox 2"/>
          <p:cNvSpPr txBox="1"/>
          <p:nvPr/>
        </p:nvSpPr>
        <p:spPr>
          <a:xfrm>
            <a:off x="2373744" y="4054768"/>
            <a:ext cx="3674404" cy="369332"/>
          </a:xfrm>
          <a:prstGeom prst="rect">
            <a:avLst/>
          </a:prstGeom>
          <a:noFill/>
        </p:spPr>
        <p:txBody>
          <a:bodyPr wrap="none" rtlCol="0">
            <a:spAutoFit/>
          </a:bodyPr>
          <a:lstStyle/>
          <a:p>
            <a:r>
              <a:rPr lang="en-US" altLang="zh-CN" dirty="0" smtClean="0"/>
              <a:t>3</a:t>
            </a:r>
            <a:r>
              <a:rPr lang="zh-CN" altLang="en-US" dirty="0" smtClean="0"/>
              <a:t>，简述</a:t>
            </a:r>
            <a:r>
              <a:rPr lang="en-US" altLang="zh-CN" dirty="0" smtClean="0"/>
              <a:t>NF1</a:t>
            </a:r>
            <a:r>
              <a:rPr lang="zh-CN" altLang="en-US" dirty="0" smtClean="0"/>
              <a:t>参与肿瘤抑制的机制。</a:t>
            </a:r>
            <a:endParaRPr lang="zh-CN" altLang="en-US" dirty="0"/>
          </a:p>
        </p:txBody>
      </p:sp>
      <p:sp>
        <p:nvSpPr>
          <p:cNvPr id="4" name="TextBox 3"/>
          <p:cNvSpPr txBox="1"/>
          <p:nvPr/>
        </p:nvSpPr>
        <p:spPr>
          <a:xfrm>
            <a:off x="2373744" y="4802912"/>
            <a:ext cx="8025146" cy="369332"/>
          </a:xfrm>
          <a:prstGeom prst="rect">
            <a:avLst/>
          </a:prstGeom>
          <a:noFill/>
        </p:spPr>
        <p:txBody>
          <a:bodyPr wrap="none" rtlCol="0">
            <a:spAutoFit/>
          </a:bodyPr>
          <a:lstStyle/>
          <a:p>
            <a:r>
              <a:rPr lang="en-US" altLang="zh-CN" dirty="0" smtClean="0"/>
              <a:t>4</a:t>
            </a:r>
            <a:r>
              <a:rPr lang="zh-CN" altLang="en-US" dirty="0" smtClean="0"/>
              <a:t>，</a:t>
            </a:r>
            <a:r>
              <a:rPr lang="en-US" altLang="zh-CN" dirty="0" smtClean="0"/>
              <a:t>VHL</a:t>
            </a:r>
            <a:r>
              <a:rPr lang="zh-CN" altLang="en-US" dirty="0" smtClean="0"/>
              <a:t>是</a:t>
            </a:r>
            <a:r>
              <a:rPr lang="en-US" altLang="zh-CN" dirty="0" smtClean="0"/>
              <a:t>tumor suppressor</a:t>
            </a:r>
            <a:r>
              <a:rPr lang="zh-CN" altLang="en-US" dirty="0" smtClean="0"/>
              <a:t>的实验观察证据是什么？</a:t>
            </a:r>
            <a:r>
              <a:rPr lang="en-US" altLang="zh-CN" dirty="0" smtClean="0"/>
              <a:t>VHL</a:t>
            </a:r>
            <a:r>
              <a:rPr lang="zh-CN" altLang="en-US" dirty="0" smtClean="0"/>
              <a:t>参与肿瘤抑制的机制。</a:t>
            </a:r>
            <a:endParaRPr lang="zh-CN" altLang="en-US" dirty="0"/>
          </a:p>
        </p:txBody>
      </p:sp>
      <p:sp>
        <p:nvSpPr>
          <p:cNvPr id="5" name="TextBox 4"/>
          <p:cNvSpPr txBox="1"/>
          <p:nvPr/>
        </p:nvSpPr>
        <p:spPr>
          <a:xfrm>
            <a:off x="2373744" y="2466106"/>
            <a:ext cx="5037469" cy="369332"/>
          </a:xfrm>
          <a:prstGeom prst="rect">
            <a:avLst/>
          </a:prstGeom>
          <a:noFill/>
        </p:spPr>
        <p:txBody>
          <a:bodyPr wrap="none" rtlCol="0">
            <a:spAutoFit/>
          </a:bodyPr>
          <a:lstStyle/>
          <a:p>
            <a:r>
              <a:rPr lang="en-US" altLang="zh-CN" dirty="0" smtClean="0"/>
              <a:t>1</a:t>
            </a:r>
            <a:r>
              <a:rPr lang="zh-CN" altLang="en-US" dirty="0" smtClean="0"/>
              <a:t>，简述</a:t>
            </a:r>
            <a:r>
              <a:rPr lang="en-US" altLang="zh-CN" dirty="0" smtClean="0"/>
              <a:t>2-hit hypothesis</a:t>
            </a:r>
            <a:r>
              <a:rPr lang="zh-CN" altLang="en-US" dirty="0" smtClean="0"/>
              <a:t>的含义，以及历史意义。</a:t>
            </a:r>
            <a:endParaRPr lang="zh-CN" altLang="en-US" dirty="0"/>
          </a:p>
        </p:txBody>
      </p:sp>
      <p:sp>
        <p:nvSpPr>
          <p:cNvPr id="6" name="TextBox 5"/>
          <p:cNvSpPr txBox="1"/>
          <p:nvPr/>
        </p:nvSpPr>
        <p:spPr>
          <a:xfrm>
            <a:off x="5039012" y="1159180"/>
            <a:ext cx="1261884" cy="523220"/>
          </a:xfrm>
          <a:prstGeom prst="rect">
            <a:avLst/>
          </a:prstGeom>
          <a:noFill/>
        </p:spPr>
        <p:txBody>
          <a:bodyPr wrap="none" rtlCol="0">
            <a:spAutoFit/>
          </a:bodyPr>
          <a:lstStyle/>
          <a:p>
            <a:r>
              <a:rPr lang="zh-CN" altLang="en-US" sz="2800" dirty="0" smtClean="0"/>
              <a:t>思考题</a:t>
            </a:r>
            <a:endParaRPr lang="zh-CN" altLang="en-US" sz="2800" dirty="0"/>
          </a:p>
        </p:txBody>
      </p:sp>
    </p:spTree>
    <p:extLst>
      <p:ext uri="{BB962C8B-B14F-4D97-AF65-F5344CB8AC3E}">
        <p14:creationId xmlns:p14="http://schemas.microsoft.com/office/powerpoint/2010/main" val="3426057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figure_07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1" y="1709928"/>
            <a:ext cx="4792488" cy="463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34584" y="1892808"/>
            <a:ext cx="6132576" cy="3477875"/>
          </a:xfrm>
          <a:prstGeom prst="rect">
            <a:avLst/>
          </a:prstGeom>
        </p:spPr>
        <p:txBody>
          <a:bodyPr wrap="square">
            <a:spAutoFit/>
          </a:bodyPr>
          <a:lstStyle/>
          <a:p>
            <a:r>
              <a:rPr lang="en-US" altLang="zh-CN" sz="2000" b="0" i="0" u="none" strike="noStrike" baseline="0" dirty="0" smtClean="0">
                <a:latin typeface="FrutigerLTStd-Light"/>
              </a:rPr>
              <a:t>The use of cell fusion to test the dominance or </a:t>
            </a:r>
            <a:r>
              <a:rPr lang="en-US" altLang="zh-CN" sz="2000" b="0" i="0" u="none" strike="noStrike" baseline="0" dirty="0" err="1" smtClean="0">
                <a:latin typeface="FrutigerLTStd-Light"/>
              </a:rPr>
              <a:t>recessiveness</a:t>
            </a:r>
            <a:r>
              <a:rPr lang="en-US" altLang="zh-CN" sz="2000" b="0" i="0" u="none" strike="noStrike" baseline="0" dirty="0" smtClean="0">
                <a:latin typeface="FrutigerLTStd-Light"/>
              </a:rPr>
              <a:t> of the cancer cell phenotype can, in theory, yield two different outcomes— tumorigenic or non-tumorigenic hybrid cells. </a:t>
            </a:r>
            <a:r>
              <a:rPr lang="en-US" altLang="zh-CN" sz="2000" b="0" i="0" u="sng" strike="noStrike" baseline="0" dirty="0" smtClean="0">
                <a:latin typeface="FrutigerLTStd-Light"/>
              </a:rPr>
              <a:t>In fact, when cancer cells derived from most kinds of non-virus-induced human tumors (or from chemically induced rodent tumors) were used in these fusions, the hybrid cells were non-tumorigenic.</a:t>
            </a:r>
            <a:r>
              <a:rPr lang="en-US" altLang="zh-CN" sz="2000" b="0" i="0" u="none" strike="noStrike" baseline="0" dirty="0" smtClean="0">
                <a:latin typeface="FrutigerLTStd-Light"/>
              </a:rPr>
              <a:t> </a:t>
            </a:r>
            <a:r>
              <a:rPr lang="en-US" altLang="zh-CN" sz="2000" b="0" i="0" u="sng" strike="noStrike" baseline="0" dirty="0" smtClean="0">
                <a:latin typeface="FrutigerLTStd-Light"/>
              </a:rPr>
              <a:t>In contrast, when the cancer cell derived from a virus induced tumor, the hybrids were usually tumorigenic.</a:t>
            </a:r>
            <a:endParaRPr lang="zh-CN" altLang="en-US" sz="2000" u="sng" dirty="0"/>
          </a:p>
        </p:txBody>
      </p:sp>
      <p:sp>
        <p:nvSpPr>
          <p:cNvPr id="2" name="Rectangle 1"/>
          <p:cNvSpPr/>
          <p:nvPr/>
        </p:nvSpPr>
        <p:spPr>
          <a:xfrm>
            <a:off x="1504358" y="336576"/>
            <a:ext cx="9463699" cy="830997"/>
          </a:xfrm>
          <a:prstGeom prst="rect">
            <a:avLst/>
          </a:prstGeom>
        </p:spPr>
        <p:txBody>
          <a:bodyPr wrap="square">
            <a:spAutoFit/>
          </a:bodyPr>
          <a:lstStyle/>
          <a:p>
            <a:pPr algn="ctr"/>
            <a:r>
              <a:rPr lang="en-US" altLang="zh-CN" sz="2400" b="1" dirty="0">
                <a:solidFill>
                  <a:srgbClr val="1271FF"/>
                </a:solidFill>
                <a:latin typeface="FrutigerLTStd-Bold"/>
              </a:rPr>
              <a:t>Figure 7.2 </a:t>
            </a:r>
            <a:r>
              <a:rPr lang="en-US" altLang="zh-CN" sz="2400" b="1" dirty="0">
                <a:solidFill>
                  <a:srgbClr val="000000"/>
                </a:solidFill>
                <a:latin typeface="FrutigerLTStd-Bold"/>
              </a:rPr>
              <a:t>Dominance </a:t>
            </a:r>
            <a:r>
              <a:rPr lang="en-US" altLang="zh-CN" sz="2400" b="1" dirty="0" smtClean="0">
                <a:solidFill>
                  <a:srgbClr val="000000"/>
                </a:solidFill>
                <a:latin typeface="FrutigerLTStd-Bold"/>
              </a:rPr>
              <a:t>and </a:t>
            </a:r>
            <a:r>
              <a:rPr lang="en-US" altLang="zh-CN" sz="2400" b="1" dirty="0" err="1" smtClean="0">
                <a:solidFill>
                  <a:srgbClr val="000000"/>
                </a:solidFill>
                <a:latin typeface="FrutigerLTStd-Bold"/>
              </a:rPr>
              <a:t>recessiveness</a:t>
            </a:r>
            <a:r>
              <a:rPr lang="en-US" altLang="zh-CN" sz="2400" b="1" dirty="0" smtClean="0">
                <a:solidFill>
                  <a:srgbClr val="000000"/>
                </a:solidFill>
                <a:latin typeface="FrutigerLTStd-Bold"/>
              </a:rPr>
              <a:t> </a:t>
            </a:r>
            <a:r>
              <a:rPr lang="en-US" altLang="zh-CN" sz="2400" b="1" dirty="0">
                <a:solidFill>
                  <a:srgbClr val="000000"/>
                </a:solidFill>
                <a:latin typeface="FrutigerLTStd-Bold"/>
              </a:rPr>
              <a:t>of the </a:t>
            </a:r>
            <a:r>
              <a:rPr lang="en-US" altLang="zh-CN" sz="2400" b="1" dirty="0" smtClean="0">
                <a:solidFill>
                  <a:srgbClr val="000000"/>
                </a:solidFill>
                <a:latin typeface="FrutigerLTStd-Bold"/>
              </a:rPr>
              <a:t>tumorigenic phenotype</a:t>
            </a:r>
            <a:endParaRPr lang="zh-CN" altLang="en-US" sz="2400" dirty="0"/>
          </a:p>
        </p:txBody>
      </p:sp>
    </p:spTree>
    <p:extLst>
      <p:ext uri="{BB962C8B-B14F-4D97-AF65-F5344CB8AC3E}">
        <p14:creationId xmlns:p14="http://schemas.microsoft.com/office/powerpoint/2010/main" val="32349386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4712" y="2226671"/>
            <a:ext cx="9756648"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7.2 The recessive nature of the cancer cell </a:t>
            </a:r>
            <a:r>
              <a:rPr lang="en-US" altLang="zh-CN" sz="2800" dirty="0" smtClean="0">
                <a:solidFill>
                  <a:srgbClr val="1271FF"/>
                </a:solidFill>
                <a:latin typeface="ACaslonPro-Regular"/>
              </a:rPr>
              <a:t>phenotype requires </a:t>
            </a:r>
            <a:r>
              <a:rPr lang="en-US" altLang="zh-CN" sz="2800" dirty="0">
                <a:solidFill>
                  <a:srgbClr val="1271FF"/>
                </a:solidFill>
                <a:latin typeface="ACaslonPro-Regular"/>
              </a:rPr>
              <a:t>a genetic explanation</a:t>
            </a:r>
            <a:endParaRPr lang="zh-CN" altLang="en-US" sz="2800" dirty="0"/>
          </a:p>
        </p:txBody>
      </p:sp>
    </p:spTree>
    <p:extLst>
      <p:ext uri="{BB962C8B-B14F-4D97-AF65-F5344CB8AC3E}">
        <p14:creationId xmlns:p14="http://schemas.microsoft.com/office/powerpoint/2010/main" val="36328223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2675</TotalTime>
  <Words>4829</Words>
  <Application>Microsoft Office PowerPoint</Application>
  <PresentationFormat>Widescreen</PresentationFormat>
  <Paragraphs>319</Paragraphs>
  <Slides>73</Slides>
  <Notes>57</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0</vt:i4>
      </vt:variant>
      <vt:variant>
        <vt:lpstr>Slide Titles</vt:lpstr>
      </vt:variant>
      <vt:variant>
        <vt:i4>73</vt:i4>
      </vt:variant>
    </vt:vector>
  </HeadingPairs>
  <TitlesOfParts>
    <vt:vector size="94" baseType="lpstr">
      <vt:lpstr>ACaslonPro-Italic</vt:lpstr>
      <vt:lpstr>ACaslonPro-Regular</vt:lpstr>
      <vt:lpstr>Arial Unicode MS</vt:lpstr>
      <vt:lpstr>BrandonText</vt:lpstr>
      <vt:lpstr>FrutigerLTStd-Bold</vt:lpstr>
      <vt:lpstr>FrutigerLTStd-BoldItalic</vt:lpstr>
      <vt:lpstr>FrutigerLTStd-Light</vt:lpstr>
      <vt:lpstr>FrutigerLTStd-LightItalic</vt:lpstr>
      <vt:lpstr>Lora</vt:lpstr>
      <vt:lpstr>TimesNewRomanPS-BoldMT</vt:lpstr>
      <vt:lpstr>TimesNewRomanPSMT</vt:lpstr>
      <vt:lpstr>UtopiaStd-Bold</vt:lpstr>
      <vt:lpstr>UtopiaStd-Italic</vt:lpstr>
      <vt:lpstr>UtopiaStd-Regular</vt:lpstr>
      <vt:lpstr>UtopiaStd-Semibold</vt:lpstr>
      <vt:lpstr>宋体</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LXS</dc:creator>
  <cp:lastModifiedBy>Windows 用户</cp:lastModifiedBy>
  <cp:revision>245</cp:revision>
  <dcterms:created xsi:type="dcterms:W3CDTF">2016-07-10T07:54:13Z</dcterms:created>
  <dcterms:modified xsi:type="dcterms:W3CDTF">2023-11-09T23:10:47Z</dcterms:modified>
</cp:coreProperties>
</file>